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85" r:id="rId3"/>
    <p:sldId id="300" r:id="rId4"/>
    <p:sldId id="310" r:id="rId5"/>
    <p:sldId id="322" r:id="rId6"/>
    <p:sldId id="314" r:id="rId7"/>
    <p:sldId id="294" r:id="rId8"/>
    <p:sldId id="306" r:id="rId9"/>
    <p:sldId id="307" r:id="rId10"/>
    <p:sldId id="308" r:id="rId11"/>
    <p:sldId id="316" r:id="rId12"/>
    <p:sldId id="317" r:id="rId13"/>
    <p:sldId id="318" r:id="rId14"/>
    <p:sldId id="284" r:id="rId15"/>
    <p:sldId id="288" r:id="rId16"/>
    <p:sldId id="321" r:id="rId17"/>
    <p:sldId id="319" r:id="rId18"/>
    <p:sldId id="290" r:id="rId19"/>
    <p:sldId id="305" r:id="rId20"/>
    <p:sldId id="309" r:id="rId21"/>
    <p:sldId id="320" r:id="rId22"/>
    <p:sldId id="283" r:id="rId23"/>
    <p:sldId id="311" r:id="rId24"/>
    <p:sldId id="312" r:id="rId25"/>
    <p:sldId id="315" r:id="rId26"/>
    <p:sldId id="263" r:id="rId27"/>
    <p:sldId id="291" r:id="rId28"/>
    <p:sldId id="292" r:id="rId29"/>
    <p:sldId id="293" r:id="rId30"/>
  </p:sldIdLst>
  <p:sldSz cx="12192000" cy="6858000"/>
  <p:notesSz cx="12192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07658" y="1612214"/>
            <a:ext cx="5025390" cy="3625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2664"/>
            <a:ext cx="11808714" cy="6788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48" y="0"/>
            <a:ext cx="11667095" cy="6588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282440"/>
            <a:ext cx="11329416" cy="2028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8720328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096750" cy="68115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1980164" cy="66446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1748770" cy="6419215"/>
          </a:xfrm>
          <a:custGeom>
            <a:avLst/>
            <a:gdLst/>
            <a:ahLst/>
            <a:cxnLst/>
            <a:rect l="l" t="t" r="r" b="b"/>
            <a:pathLst>
              <a:path w="11748770" h="6419215">
                <a:moveTo>
                  <a:pt x="11725275" y="0"/>
                </a:moveTo>
                <a:lnTo>
                  <a:pt x="11748516" y="6419088"/>
                </a:lnTo>
                <a:lnTo>
                  <a:pt x="0" y="6410635"/>
                </a:lnTo>
              </a:path>
            </a:pathLst>
          </a:custGeom>
          <a:ln w="822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600700"/>
            <a:ext cx="11705844" cy="780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6876" y="722503"/>
            <a:ext cx="5778246" cy="314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7167" y="1475740"/>
            <a:ext cx="9757664" cy="3791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439400" cy="677108"/>
          </a:xfrm>
        </p:spPr>
        <p:txBody>
          <a:bodyPr/>
          <a:lstStyle/>
          <a:p>
            <a:pPr algn="r"/>
            <a:r>
              <a:rPr lang="en-US" sz="4400" b="1" dirty="0" smtClean="0">
                <a:latin typeface="Book Antiqua" panose="02040602050305030304" pitchFamily="18" charset="0"/>
              </a:rPr>
              <a:t>POVRATAK U ŠKOLU </a:t>
            </a:r>
            <a:endParaRPr lang="hr-HR" sz="4400" b="1" dirty="0">
              <a:latin typeface="Book Antiqua" panose="0204060205030503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973" y="1475740"/>
            <a:ext cx="7018857" cy="3970318"/>
          </a:xfrm>
        </p:spPr>
        <p:txBody>
          <a:bodyPr/>
          <a:lstStyle/>
          <a:p>
            <a:endParaRPr lang="en-US" dirty="0" smtClean="0"/>
          </a:p>
          <a:p>
            <a:pPr algn="ctr"/>
            <a:endParaRPr lang="en-US" sz="4000" dirty="0" smtClean="0"/>
          </a:p>
          <a:p>
            <a:pPr algn="ctr"/>
            <a:r>
              <a:rPr lang="hr-HR" sz="4000" dirty="0" smtClean="0"/>
              <a:t>Za sve učenike razredne nastave</a:t>
            </a:r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o</a:t>
            </a:r>
            <a:r>
              <a:rPr lang="en-US" sz="4000" dirty="0" smtClean="0"/>
              <a:t>d 25.5.2020. </a:t>
            </a:r>
          </a:p>
          <a:p>
            <a:pPr algn="ctr"/>
            <a:endParaRPr lang="en-US" sz="4000" dirty="0"/>
          </a:p>
          <a:p>
            <a:pPr algn="r"/>
            <a:r>
              <a:rPr lang="en-US" sz="40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hr-HR" sz="40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8" t="20432" r="16040"/>
          <a:stretch/>
        </p:blipFill>
        <p:spPr bwMode="auto">
          <a:xfrm>
            <a:off x="-10099" y="0"/>
            <a:ext cx="396607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07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553998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Book Antiqua" pitchFamily="18" charset="0"/>
              </a:rPr>
              <a:t>PREHRANA</a:t>
            </a:r>
            <a:endParaRPr lang="hr-HR" sz="36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75740"/>
            <a:ext cx="11734800" cy="4031873"/>
          </a:xfrm>
        </p:spPr>
        <p:txBody>
          <a:bodyPr/>
          <a:lstStyle/>
          <a:p>
            <a:pPr algn="ctr"/>
            <a:r>
              <a:rPr lang="en-US" sz="2400" dirty="0" smtClean="0">
                <a:latin typeface="Book Antiqua" pitchFamily="18" charset="0"/>
              </a:rPr>
              <a:t>MOGUĆE SU 2 OPCIJE : </a:t>
            </a:r>
          </a:p>
          <a:p>
            <a:pPr algn="ctr"/>
            <a:endParaRPr lang="en-US" sz="2400" dirty="0" smtClean="0">
              <a:latin typeface="Book Antiqua" pitchFamily="18" charset="0"/>
            </a:endParaRPr>
          </a:p>
          <a:p>
            <a:pPr marL="342900" indent="-342900" algn="ctr">
              <a:buAutoNum type="arabicPeriod"/>
            </a:pPr>
            <a:r>
              <a:rPr lang="hr-HR" sz="2400" b="1" dirty="0" smtClean="0">
                <a:solidFill>
                  <a:srgbClr val="00B050"/>
                </a:solidFill>
                <a:latin typeface="Book Antiqua" pitchFamily="18" charset="0"/>
              </a:rPr>
              <a:t>U BLAGOVAONICI </a:t>
            </a:r>
            <a:r>
              <a:rPr lang="en-US" sz="2400" dirty="0" smtClean="0">
                <a:latin typeface="Book Antiqua" pitchFamily="18" charset="0"/>
              </a:rPr>
              <a:t>UZ POŠTIVANJE RAZMAKA I ORGANIZACIJU DA SVAKI RAZRED BUDE U DRUGO VRIJEME</a:t>
            </a:r>
          </a:p>
          <a:p>
            <a:pPr marL="342900" indent="-342900" algn="ctr">
              <a:buAutoNum type="arabicPeriod"/>
            </a:pPr>
            <a:endParaRPr lang="en-US" sz="800" dirty="0" smtClean="0">
              <a:latin typeface="Book Antiqua" pitchFamily="18" charset="0"/>
            </a:endParaRPr>
          </a:p>
          <a:p>
            <a:pPr marL="342900" indent="-342900" algn="ctr">
              <a:buAutoNum type="arabicPeriod"/>
            </a:pPr>
            <a:endParaRPr lang="en-US" sz="2400" dirty="0">
              <a:latin typeface="Book Antiqua" pitchFamily="18" charset="0"/>
            </a:endParaRPr>
          </a:p>
          <a:p>
            <a:pPr marL="342900" indent="-342900" algn="ctr"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U SVOJOJ UČIONICI  </a:t>
            </a:r>
            <a:r>
              <a:rPr lang="en-US" sz="2400" dirty="0" smtClean="0">
                <a:latin typeface="Book Antiqua" pitchFamily="18" charset="0"/>
              </a:rPr>
              <a:t>- UČITELJICA UNOSI HRANU KOJA JE STAVLJENA  ISPRED UČIONICE </a:t>
            </a:r>
          </a:p>
          <a:p>
            <a:pPr algn="ctr"/>
            <a:endParaRPr lang="en-US" dirty="0" smtClean="0">
              <a:latin typeface="Book Antiqua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i</a:t>
            </a:r>
            <a:r>
              <a:rPr lang="hr-HR" sz="2400" b="1" dirty="0" smtClean="0">
                <a:solidFill>
                  <a:srgbClr val="FF0000"/>
                </a:solidFill>
                <a:latin typeface="Book Antiqua" pitchFamily="18" charset="0"/>
              </a:rPr>
              <a:t>zbjegava </a:t>
            </a:r>
            <a:r>
              <a:rPr lang="hr-HR" sz="2400" b="1" dirty="0">
                <a:solidFill>
                  <a:srgbClr val="FF0000"/>
                </a:solidFill>
                <a:latin typeface="Book Antiqua" pitchFamily="18" charset="0"/>
              </a:rPr>
              <a:t>se ulazak drugih osoba </a:t>
            </a:r>
            <a:endParaRPr lang="en-US" sz="2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endParaRPr lang="en-US" sz="1400" dirty="0" smtClean="0">
              <a:latin typeface="Book Antiqua" pitchFamily="18" charset="0"/>
            </a:endParaRPr>
          </a:p>
          <a:p>
            <a:pPr algn="ctr"/>
            <a:r>
              <a:rPr lang="hr-HR" sz="2400" dirty="0" smtClean="0">
                <a:latin typeface="Book Antiqua" pitchFamily="18" charset="0"/>
              </a:rPr>
              <a:t>(</a:t>
            </a:r>
            <a:r>
              <a:rPr lang="hr-HR" sz="2400" dirty="0">
                <a:latin typeface="Book Antiqua" pitchFamily="18" charset="0"/>
              </a:rPr>
              <a:t>primjerice zbog čišćenja, popravka ili donošenja hrane)</a:t>
            </a:r>
          </a:p>
        </p:txBody>
      </p:sp>
    </p:spTree>
    <p:extLst>
      <p:ext uri="{BB962C8B-B14F-4D97-AF65-F5344CB8AC3E}">
        <p14:creationId xmlns:p14="http://schemas.microsoft.com/office/powerpoint/2010/main" val="6225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99822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ORGANIZACIJA NASTAVE U ŠKOLI </a:t>
            </a:r>
            <a:endParaRPr lang="hr-HR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585323"/>
          </a:xfrm>
        </p:spPr>
        <p:txBody>
          <a:bodyPr/>
          <a:lstStyle/>
          <a:p>
            <a:pPr algn="ctr"/>
            <a:r>
              <a:rPr lang="en-US" sz="2400" dirty="0" smtClean="0">
                <a:latin typeface="Book Antiqua" pitchFamily="18" charset="0"/>
              </a:rPr>
              <a:t>UČENICI DOLAZE PREMA RASPOREDU KOJI IM JE DAO UČITELJ </a:t>
            </a:r>
          </a:p>
          <a:p>
            <a:pPr algn="ctr"/>
            <a:endParaRPr lang="hr-HR" sz="3200" dirty="0" smtClean="0">
              <a:latin typeface="Book Antiqua" pitchFamily="18" charset="0"/>
            </a:endParaRPr>
          </a:p>
          <a:p>
            <a:pPr algn="ctr"/>
            <a:r>
              <a:rPr lang="hr-HR" sz="32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endParaRPr lang="hr-HR" sz="3200" dirty="0">
              <a:latin typeface="Book Antiqu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6407658" y="1612214"/>
            <a:ext cx="5025390" cy="2585323"/>
          </a:xfrm>
        </p:spPr>
        <p:txBody>
          <a:bodyPr/>
          <a:lstStyle/>
          <a:p>
            <a:pPr algn="ctr"/>
            <a:r>
              <a:rPr lang="hr-HR" sz="2800" b="1" dirty="0" smtClean="0">
                <a:solidFill>
                  <a:srgbClr val="7030A0"/>
                </a:solidFill>
                <a:latin typeface="Book Antiqua" pitchFamily="18" charset="0"/>
              </a:rPr>
              <a:t>Prvi dan nastave u školi treba započeti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UPUTAMA </a:t>
            </a: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UČENICIMA :</a:t>
            </a:r>
          </a:p>
          <a:p>
            <a:pPr algn="ctr"/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hr-HR" sz="2800" b="1" dirty="0" smtClean="0">
                <a:solidFill>
                  <a:srgbClr val="00B050"/>
                </a:solidFill>
                <a:latin typeface="Book Antiqua" pitchFamily="18" charset="0"/>
              </a:rPr>
              <a:t>kako se ponašati, prati ruke, održavati fizički razmak i sl :</a:t>
            </a:r>
            <a:endParaRPr lang="hr-HR" sz="2400" dirty="0">
              <a:solidFill>
                <a:srgbClr val="00B05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03418"/>
            <a:ext cx="472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20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134600" cy="49244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Book Antiqua" pitchFamily="18" charset="0"/>
              </a:rPr>
              <a:t>PRAVILA   ZA   UČENIKE </a:t>
            </a:r>
            <a:endParaRPr lang="hr-HR" sz="3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11658600" cy="4524315"/>
          </a:xfrm>
        </p:spPr>
        <p:txBody>
          <a:bodyPr/>
          <a:lstStyle/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latin typeface="Book Antiqua" panose="0204060205030503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Book Antiqua" panose="02040602050305030304" pitchFamily="18" charset="0"/>
              </a:rPr>
              <a:t>SVAKI DAN PRIJE DOLASKA U ŠKOLU MJERITI </a:t>
            </a:r>
            <a:r>
              <a:rPr lang="en-US" sz="24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TEMPERATURU</a:t>
            </a:r>
            <a:endParaRPr lang="en-US" sz="2400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hr-HR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PRATI RUKE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NA DOLASKU I VIŠE PUTA U ŠKOLI /</a:t>
            </a:r>
            <a:r>
              <a:rPr lang="en-US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hr-HR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dezinficirati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hr-HR" sz="2400" b="1" dirty="0">
                <a:solidFill>
                  <a:srgbClr val="00B0F0"/>
                </a:solidFill>
                <a:latin typeface="Book Antiqua" panose="02040602050305030304" pitchFamily="18" charset="0"/>
              </a:rPr>
              <a:t>ODRŽAVATI  FIZIČKI  RAZMAK </a:t>
            </a:r>
            <a:r>
              <a:rPr lang="en-US" sz="2400" b="1" dirty="0">
                <a:solidFill>
                  <a:srgbClr val="00B0F0"/>
                </a:solidFill>
                <a:latin typeface="Book Antiqua" panose="02040602050305030304" pitchFamily="18" charset="0"/>
              </a:rPr>
              <a:t> - </a:t>
            </a:r>
            <a:r>
              <a:rPr lang="hr-HR" sz="2400" b="1" dirty="0">
                <a:solidFill>
                  <a:srgbClr val="00B0F0"/>
                </a:solidFill>
                <a:latin typeface="Book Antiqua" panose="02040602050305030304" pitchFamily="18" charset="0"/>
              </a:rPr>
              <a:t>po mogućnosti </a:t>
            </a:r>
            <a:r>
              <a:rPr lang="en-US" sz="24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1,5 </a:t>
            </a:r>
            <a:r>
              <a:rPr lang="hr-HR" sz="24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Book Antiqua" panose="02040602050305030304" pitchFamily="18" charset="0"/>
              </a:rPr>
              <a:t>m</a:t>
            </a:r>
            <a:endParaRPr lang="en-US" sz="2400" b="1" dirty="0">
              <a:solidFill>
                <a:srgbClr val="00B0F0"/>
              </a:solidFill>
              <a:latin typeface="Book Antiqua" panose="02040602050305030304" pitchFamily="18" charset="0"/>
            </a:endParaRP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NE UZIMATI  PRIBOR I STVARI DRUGE DJECE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endParaRPr lang="hr-HR" sz="2400" dirty="0">
              <a:latin typeface="Book Antiqua" panose="02040602050305030304" pitchFamily="18" charset="0"/>
            </a:endParaRP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ZA VRIJEME ODMORA OSTATI U  UČIONICI 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KOD ODLASKA U WC – NE STVARATI GUŽVU - </a:t>
            </a:r>
            <a:r>
              <a:rPr lang="hr-HR" sz="24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pričekati vani, ako već ima netko  u WC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- u</a:t>
            </a:r>
            <a:endParaRPr lang="hr-HR" sz="2400" b="1" dirty="0" smtClean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NE IZLAZITI  IZ UČIONICE BEZ DOZVOLE UČITELJA</a:t>
            </a:r>
            <a:endParaRPr lang="hr-HR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3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232522" cy="492443"/>
          </a:xfrm>
        </p:spPr>
        <p:txBody>
          <a:bodyPr/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FIZIČKA DISTANCA  OD </a:t>
            </a:r>
            <a:r>
              <a:rPr lang="en-US" sz="3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1,5</a:t>
            </a:r>
            <a:r>
              <a:rPr lang="hr-HR" sz="3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M </a:t>
            </a:r>
            <a:endParaRPr lang="hr-HR" sz="32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855" y="1143000"/>
            <a:ext cx="11887200" cy="4447371"/>
          </a:xfrm>
        </p:spPr>
        <p:txBody>
          <a:bodyPr/>
          <a:lstStyle/>
          <a:p>
            <a:endParaRPr lang="hr-HR" sz="100" dirty="0" smtClean="0"/>
          </a:p>
          <a:p>
            <a:pPr algn="ctr"/>
            <a:r>
              <a:rPr lang="hr-HR" sz="2400" dirty="0" smtClean="0"/>
              <a:t>s</a:t>
            </a:r>
            <a:r>
              <a:rPr lang="hr-HR" sz="2800" dirty="0" smtClean="0"/>
              <a:t> </a:t>
            </a:r>
            <a:r>
              <a:rPr lang="hr-HR" sz="2400" dirty="0" smtClean="0">
                <a:latin typeface="Book Antiqua" panose="02040602050305030304" pitchFamily="18" charset="0"/>
              </a:rPr>
              <a:t>obzirom na dob učenika…. </a:t>
            </a:r>
          </a:p>
          <a:p>
            <a:pPr algn="ctr"/>
            <a:endParaRPr lang="hr-HR" sz="2000" dirty="0" smtClean="0">
              <a:latin typeface="Book Antiqua" panose="02040602050305030304" pitchFamily="18" charset="0"/>
            </a:endParaRPr>
          </a:p>
          <a:p>
            <a:pPr algn="ctr"/>
            <a:r>
              <a:rPr lang="hr-HR" sz="2800" b="1" dirty="0" smtClean="0">
                <a:latin typeface="Book Antiqua" panose="02040602050305030304" pitchFamily="18" charset="0"/>
              </a:rPr>
              <a:t>JASNO JE</a:t>
            </a:r>
            <a:r>
              <a:rPr lang="en-US" sz="2800" b="1" dirty="0" smtClean="0">
                <a:latin typeface="Book Antiqua" panose="02040602050305030304" pitchFamily="18" charset="0"/>
              </a:rPr>
              <a:t> </a:t>
            </a:r>
            <a:r>
              <a:rPr lang="hr-HR" sz="2800" b="1" dirty="0" smtClean="0">
                <a:latin typeface="Book Antiqua" panose="02040602050305030304" pitchFamily="18" charset="0"/>
              </a:rPr>
              <a:t> I </a:t>
            </a:r>
            <a:r>
              <a:rPr lang="en-US" sz="2800" b="1" dirty="0" smtClean="0">
                <a:latin typeface="Book Antiqua" panose="02040602050305030304" pitchFamily="18" charset="0"/>
              </a:rPr>
              <a:t> </a:t>
            </a:r>
            <a:r>
              <a:rPr lang="hr-HR" sz="2800" b="1" dirty="0" smtClean="0">
                <a:latin typeface="Book Antiqua" panose="02040602050305030304" pitchFamily="18" charset="0"/>
              </a:rPr>
              <a:t>RAZUMJIVO</a:t>
            </a:r>
            <a:r>
              <a:rPr lang="en-US" sz="2800" b="1" dirty="0" smtClean="0">
                <a:latin typeface="Book Antiqua" panose="02040602050305030304" pitchFamily="18" charset="0"/>
              </a:rPr>
              <a:t> </a:t>
            </a:r>
            <a:r>
              <a:rPr lang="hr-HR" sz="2800" b="1" dirty="0" smtClean="0">
                <a:latin typeface="Book Antiqua" panose="02040602050305030304" pitchFamily="18" charset="0"/>
              </a:rPr>
              <a:t> </a:t>
            </a:r>
            <a:endParaRPr lang="en-US" sz="28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hr-HR" sz="2800" dirty="0" smtClean="0">
                <a:latin typeface="Book Antiqua" panose="02040602050305030304" pitchFamily="18" charset="0"/>
              </a:rPr>
              <a:t>da se </a:t>
            </a:r>
            <a:endParaRPr lang="en-US" sz="2800" dirty="0" smtClean="0">
              <a:latin typeface="Book Antiqua" panose="02040602050305030304" pitchFamily="18" charset="0"/>
            </a:endParaRPr>
          </a:p>
          <a:p>
            <a:pPr algn="ctr"/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NEĆE MOĆI U POTPUNOSTI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I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DOSLJEDNO IZVRŠAVATI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ta 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PREPORUKA </a:t>
            </a:r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endParaRPr lang="hr-HR" sz="2400" dirty="0" smtClean="0">
              <a:latin typeface="Book Antiqua" panose="02040602050305030304" pitchFamily="18" charset="0"/>
            </a:endParaRPr>
          </a:p>
          <a:p>
            <a:pPr algn="ctr"/>
            <a:endParaRPr lang="hr-HR" sz="1200" dirty="0">
              <a:latin typeface="Book Antiqua" panose="02040602050305030304" pitchFamily="18" charset="0"/>
            </a:endParaRPr>
          </a:p>
          <a:p>
            <a:pPr algn="ctr"/>
            <a:r>
              <a:rPr lang="hr-HR" sz="2800" dirty="0" smtClean="0">
                <a:latin typeface="Book Antiqua" panose="02040602050305030304" pitchFamily="18" charset="0"/>
              </a:rPr>
              <a:t>Uprkos  tome</a:t>
            </a:r>
            <a:r>
              <a:rPr lang="en-US" sz="2800" dirty="0" smtClean="0">
                <a:latin typeface="Book Antiqua" panose="02040602050305030304" pitchFamily="18" charset="0"/>
              </a:rPr>
              <a:t>, e</a:t>
            </a:r>
            <a:r>
              <a:rPr lang="hr-HR" sz="2800" dirty="0" smtClean="0">
                <a:latin typeface="Book Antiqua" panose="02040602050305030304" pitchFamily="18" charset="0"/>
              </a:rPr>
              <a:t>pidemiolozi </a:t>
            </a:r>
            <a:r>
              <a:rPr lang="en-US" sz="2800" dirty="0" smtClean="0">
                <a:latin typeface="Book Antiqua" panose="02040602050305030304" pitchFamily="18" charset="0"/>
              </a:rPr>
              <a:t> </a:t>
            </a:r>
            <a:r>
              <a:rPr lang="hr-HR" sz="2800" dirty="0" smtClean="0">
                <a:latin typeface="Book Antiqua" panose="02040602050305030304" pitchFamily="18" charset="0"/>
              </a:rPr>
              <a:t>savjetuju </a:t>
            </a:r>
            <a:r>
              <a:rPr lang="en-US" sz="2800" dirty="0" smtClean="0">
                <a:latin typeface="Book Antiqua" panose="02040602050305030304" pitchFamily="18" charset="0"/>
              </a:rPr>
              <a:t>: </a:t>
            </a:r>
          </a:p>
          <a:p>
            <a:pPr algn="ctr"/>
            <a:endParaRPr lang="en-US" sz="2800" dirty="0" smtClean="0">
              <a:latin typeface="Book Antiqua" panose="02040602050305030304" pitchFamily="18" charset="0"/>
            </a:endParaRPr>
          </a:p>
          <a:p>
            <a:pPr algn="ctr"/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Da se djeca 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često 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upozoravaju i  savjetuju  o potrebi   distance, </a:t>
            </a:r>
          </a:p>
          <a:p>
            <a:pPr algn="ctr"/>
            <a:endParaRPr lang="hr-HR" sz="2000" dirty="0">
              <a:latin typeface="Book Antiqua" panose="02040602050305030304" pitchFamily="18" charset="0"/>
            </a:endParaRPr>
          </a:p>
          <a:p>
            <a:pPr algn="ctr"/>
            <a:r>
              <a:rPr lang="hr-HR" sz="2400" dirty="0" smtClean="0">
                <a:latin typeface="Book Antiqua" panose="02040602050305030304" pitchFamily="18" charset="0"/>
              </a:rPr>
              <a:t> </a:t>
            </a:r>
            <a:r>
              <a:rPr lang="hr-HR" sz="24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TE</a:t>
            </a:r>
            <a:r>
              <a:rPr lang="hr-HR" sz="2400" dirty="0" smtClean="0">
                <a:latin typeface="Book Antiqua" panose="02040602050305030304" pitchFamily="18" charset="0"/>
              </a:rPr>
              <a:t> </a:t>
            </a:r>
            <a:r>
              <a:rPr lang="hr-HR" sz="24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DA SE ZBOG TOGA ČEŠĆE KORISTI DRUGA VAŽNA MJERA  </a:t>
            </a:r>
            <a:r>
              <a:rPr lang="hr-HR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- PRANJE RUKU </a:t>
            </a:r>
            <a:endParaRPr lang="hr-HR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2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"/>
            <a:ext cx="10591800" cy="1231106"/>
          </a:xfrm>
        </p:spPr>
        <p:txBody>
          <a:bodyPr/>
          <a:lstStyle/>
          <a:p>
            <a:pPr algn="ctr"/>
            <a:r>
              <a:rPr lang="hr-HR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HIGIJENA RUKU.</a:t>
            </a:r>
            <a:r>
              <a:rPr lang="en-US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/>
            </a:r>
            <a:br>
              <a:rPr lang="en-US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</a:br>
            <a:r>
              <a:rPr lang="hr-HR" sz="4000" dirty="0" smtClean="0">
                <a:latin typeface="Book Antiqua" panose="02040602050305030304" pitchFamily="18" charset="0"/>
              </a:rPr>
              <a:t> </a:t>
            </a:r>
            <a:endParaRPr lang="hr-HR" sz="3600" dirty="0">
              <a:latin typeface="Book Antiqua" panose="0204060205030503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-228600" y="762000"/>
            <a:ext cx="12192000" cy="5509200"/>
          </a:xfrm>
        </p:spPr>
        <p:txBody>
          <a:bodyPr/>
          <a:lstStyle/>
          <a:p>
            <a:pPr algn="ctr"/>
            <a:r>
              <a:rPr lang="en-US" sz="2800" dirty="0" smtClean="0">
                <a:latin typeface="Book Antiqua" panose="02040602050305030304" pitchFamily="18" charset="0"/>
              </a:rPr>
              <a:t> </a:t>
            </a:r>
            <a:r>
              <a:rPr lang="hr-HR" sz="24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PRANJE RUKU TEKUĆOM VODOM I SAPUNOM</a:t>
            </a:r>
            <a:r>
              <a:rPr lang="en-US" sz="24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endParaRPr lang="en-US" sz="800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400" dirty="0" smtClean="0">
                <a:latin typeface="Book Antiqua" panose="02040602050305030304" pitchFamily="18" charset="0"/>
              </a:rPr>
              <a:t> </a:t>
            </a:r>
            <a:r>
              <a:rPr lang="hr-HR" sz="2400" dirty="0" smtClean="0">
                <a:latin typeface="Book Antiqua" panose="02040602050305030304" pitchFamily="18" charset="0"/>
              </a:rPr>
              <a:t>prije </a:t>
            </a:r>
            <a:r>
              <a:rPr lang="hr-HR" sz="2400" dirty="0">
                <a:latin typeface="Book Antiqua" panose="02040602050305030304" pitchFamily="18" charset="0"/>
              </a:rPr>
              <a:t>ulaska u svoju </a:t>
            </a:r>
            <a:r>
              <a:rPr lang="hr-HR" sz="2400" dirty="0" smtClean="0">
                <a:latin typeface="Book Antiqua" panose="02040602050305030304" pitchFamily="18" charset="0"/>
              </a:rPr>
              <a:t>skupinu/učionicu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algn="ctr"/>
            <a:r>
              <a:rPr lang="hr-HR" sz="2400" dirty="0" smtClean="0">
                <a:latin typeface="Book Antiqua" panose="02040602050305030304" pitchFamily="18" charset="0"/>
              </a:rPr>
              <a:t>prije </a:t>
            </a:r>
            <a:r>
              <a:rPr lang="hr-HR" sz="2400" dirty="0">
                <a:latin typeface="Book Antiqua" panose="02040602050305030304" pitchFamily="18" charset="0"/>
              </a:rPr>
              <a:t>i </a:t>
            </a:r>
            <a:r>
              <a:rPr lang="hr-HR" sz="2400" dirty="0" smtClean="0">
                <a:latin typeface="Book Antiqua" panose="02040602050305030304" pitchFamily="18" charset="0"/>
              </a:rPr>
              <a:t>nakon jela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algn="ctr"/>
            <a:r>
              <a:rPr lang="hr-HR" sz="2400" dirty="0" smtClean="0">
                <a:latin typeface="Book Antiqua" panose="02040602050305030304" pitchFamily="18" charset="0"/>
              </a:rPr>
              <a:t>nakon korištenja</a:t>
            </a:r>
            <a:r>
              <a:rPr lang="en-US" sz="2400" dirty="0" smtClean="0">
                <a:latin typeface="Book Antiqua" panose="02040602050305030304" pitchFamily="18" charset="0"/>
              </a:rPr>
              <a:t>  </a:t>
            </a:r>
            <a:r>
              <a:rPr lang="hr-HR" sz="2400" dirty="0" smtClean="0">
                <a:latin typeface="Book Antiqua" panose="02040602050305030304" pitchFamily="18" charset="0"/>
              </a:rPr>
              <a:t>toaleta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algn="ctr"/>
            <a:r>
              <a:rPr lang="hr-HR" sz="2400" dirty="0" smtClean="0">
                <a:latin typeface="Book Antiqua" panose="02040602050305030304" pitchFamily="18" charset="0"/>
              </a:rPr>
              <a:t>nakon </a:t>
            </a:r>
            <a:r>
              <a:rPr lang="hr-HR" sz="2400" dirty="0">
                <a:latin typeface="Book Antiqua" panose="02040602050305030304" pitchFamily="18" charset="0"/>
              </a:rPr>
              <a:t>dolaska </a:t>
            </a:r>
            <a:r>
              <a:rPr lang="hr-HR" sz="2400" dirty="0" smtClean="0">
                <a:latin typeface="Book Antiqua" panose="02040602050305030304" pitchFamily="18" charset="0"/>
              </a:rPr>
              <a:t>izvana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algn="ctr"/>
            <a:r>
              <a:rPr lang="hr-HR" sz="2400" dirty="0" smtClean="0">
                <a:latin typeface="Book Antiqua" panose="02040602050305030304" pitchFamily="18" charset="0"/>
              </a:rPr>
              <a:t>nakon </a:t>
            </a:r>
            <a:r>
              <a:rPr lang="hr-HR" sz="2400" dirty="0">
                <a:latin typeface="Book Antiqua" panose="02040602050305030304" pitchFamily="18" charset="0"/>
              </a:rPr>
              <a:t>čišćenja </a:t>
            </a:r>
            <a:r>
              <a:rPr lang="hr-HR" sz="2400" dirty="0" smtClean="0">
                <a:latin typeface="Book Antiqua" panose="02040602050305030304" pitchFamily="18" charset="0"/>
              </a:rPr>
              <a:t>nosa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algn="ctr"/>
            <a:r>
              <a:rPr lang="hr-HR" sz="2400" dirty="0" smtClean="0">
                <a:latin typeface="Book Antiqua" panose="02040602050305030304" pitchFamily="18" charset="0"/>
              </a:rPr>
              <a:t> </a:t>
            </a:r>
            <a:r>
              <a:rPr lang="hr-HR" sz="2400" dirty="0">
                <a:latin typeface="Book Antiqua" panose="02040602050305030304" pitchFamily="18" charset="0"/>
              </a:rPr>
              <a:t>i kada ruke izgledaju prljavo. </a:t>
            </a:r>
            <a:endParaRPr lang="en-US" sz="2400" dirty="0">
              <a:latin typeface="Book Antiqua" panose="02040602050305030304" pitchFamily="18" charset="0"/>
            </a:endParaRPr>
          </a:p>
          <a:p>
            <a:pPr algn="ctr"/>
            <a:endParaRPr lang="en-US" sz="1400" b="1" dirty="0" smtClean="0">
              <a:solidFill>
                <a:schemeClr val="accent4"/>
              </a:solidFill>
              <a:latin typeface="Book Antiqua" panose="02040602050305030304" pitchFamily="18" charset="0"/>
            </a:endParaRPr>
          </a:p>
          <a:p>
            <a:pPr algn="ctr"/>
            <a:r>
              <a:rPr lang="hr-HR" sz="2400" b="1" dirty="0" smtClean="0">
                <a:solidFill>
                  <a:schemeClr val="accent4"/>
                </a:solidFill>
                <a:latin typeface="Book Antiqua" panose="02040602050305030304" pitchFamily="18" charset="0"/>
              </a:rPr>
              <a:t>ZA PRANJE </a:t>
            </a:r>
            <a:r>
              <a:rPr lang="hr-HR" sz="2400" b="1" dirty="0" smtClean="0">
                <a:solidFill>
                  <a:schemeClr val="accent4"/>
                </a:solidFill>
                <a:latin typeface="Book Antiqua" panose="02040602050305030304" pitchFamily="18" charset="0"/>
              </a:rPr>
              <a:t>RUKU JEDNAKO </a:t>
            </a:r>
            <a:r>
              <a:rPr lang="hr-HR" sz="2400" b="1" dirty="0" smtClean="0">
                <a:solidFill>
                  <a:schemeClr val="accent4"/>
                </a:solidFill>
                <a:latin typeface="Book Antiqua" panose="02040602050305030304" pitchFamily="18" charset="0"/>
              </a:rPr>
              <a:t>JE EFIKASNA VODA SVAKE TEMPERATURE </a:t>
            </a:r>
            <a:endParaRPr lang="en-US" sz="2400" b="1" dirty="0" smtClean="0">
              <a:solidFill>
                <a:schemeClr val="accent4"/>
              </a:solidFill>
              <a:latin typeface="Book Antiqua" panose="02040602050305030304" pitchFamily="18" charset="0"/>
            </a:endParaRPr>
          </a:p>
          <a:p>
            <a:pPr algn="ctr"/>
            <a:r>
              <a:rPr lang="hr-HR" sz="2400" b="1" dirty="0" smtClean="0">
                <a:solidFill>
                  <a:schemeClr val="accent4"/>
                </a:solidFill>
                <a:latin typeface="Book Antiqua" panose="02040602050305030304" pitchFamily="18" charset="0"/>
              </a:rPr>
              <a:t>AKO SE KORISTI</a:t>
            </a:r>
            <a:r>
              <a:rPr lang="en-US" sz="2400" b="1" dirty="0" smtClean="0">
                <a:solidFill>
                  <a:schemeClr val="accent4"/>
                </a:solidFill>
                <a:latin typeface="Book Antiqua" panose="02040602050305030304" pitchFamily="18" charset="0"/>
              </a:rPr>
              <a:t>  </a:t>
            </a:r>
            <a:r>
              <a:rPr lang="hr-HR" sz="2400" b="1" dirty="0" smtClean="0">
                <a:solidFill>
                  <a:schemeClr val="accent4"/>
                </a:solidFill>
                <a:latin typeface="Book Antiqua" panose="02040602050305030304" pitchFamily="18" charset="0"/>
              </a:rPr>
              <a:t>SAPUN. </a:t>
            </a:r>
            <a:endParaRPr lang="en-US" sz="2400" b="1" dirty="0" smtClean="0">
              <a:solidFill>
                <a:schemeClr val="accent4"/>
              </a:solidFill>
              <a:latin typeface="Book Antiqua" panose="02040602050305030304" pitchFamily="18" charset="0"/>
            </a:endParaRPr>
          </a:p>
          <a:p>
            <a:pPr algn="ctr"/>
            <a:endParaRPr lang="en-US" sz="1200" dirty="0" smtClean="0">
              <a:latin typeface="Book Antiqua" panose="02040602050305030304" pitchFamily="18" charset="0"/>
            </a:endParaRPr>
          </a:p>
          <a:p>
            <a:pPr algn="ctr"/>
            <a:r>
              <a:rPr lang="hr-HR" sz="2400" dirty="0" smtClean="0">
                <a:latin typeface="Book Antiqua" panose="02040602050305030304" pitchFamily="18" charset="0"/>
              </a:rPr>
              <a:t>Pri pranju ruku pridržavajte se naputaka za pravilno pranje ruku: </a:t>
            </a:r>
            <a:r>
              <a:rPr lang="hr-HR" sz="24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https://bit.ly/2ThY08M </a:t>
            </a:r>
          </a:p>
          <a:p>
            <a:pPr algn="ctr">
              <a:lnSpc>
                <a:spcPct val="200000"/>
              </a:lnSpc>
            </a:pPr>
            <a:endParaRPr lang="hr-HR" sz="2800" dirty="0">
              <a:latin typeface="Book Antiqua" panose="0204060205030503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0" y="1226127"/>
            <a:ext cx="2332048" cy="219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C:\Users\Pazi na viruse\Pictures\Capture_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03" r="7813" b="21087"/>
          <a:stretch/>
        </p:blipFill>
        <p:spPr bwMode="auto">
          <a:xfrm>
            <a:off x="9677400" y="533400"/>
            <a:ext cx="2304413" cy="27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52400" y="1"/>
            <a:ext cx="11353800" cy="1477328"/>
          </a:xfrm>
        </p:spPr>
        <p:txBody>
          <a:bodyPr/>
          <a:lstStyle/>
          <a:p>
            <a:pPr algn="ctr"/>
            <a:r>
              <a:rPr lang="en-US" sz="3200" dirty="0" smtClean="0">
                <a:latin typeface="Book Antiqua" panose="02040602050305030304" pitchFamily="18" charset="0"/>
              </a:rPr>
              <a:t/>
            </a:r>
            <a:br>
              <a:rPr lang="en-US" sz="3200" dirty="0" smtClean="0">
                <a:latin typeface="Book Antiqua" panose="02040602050305030304" pitchFamily="18" charset="0"/>
              </a:rPr>
            </a:br>
            <a:r>
              <a:rPr lang="hr-HR" sz="3200" dirty="0" smtClean="0">
                <a:latin typeface="Book Antiqua" panose="02040602050305030304" pitchFamily="18" charset="0"/>
              </a:rPr>
              <a:t>ZA </a:t>
            </a:r>
            <a:r>
              <a:rPr lang="hr-HR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>SUŠENJE RUKU </a:t>
            </a:r>
            <a:r>
              <a:rPr lang="en-US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hr-HR" sz="3200" dirty="0">
                <a:latin typeface="Book Antiqua" panose="02040602050305030304" pitchFamily="18" charset="0"/>
              </a:rPr>
              <a:t>NEOPHODNO JE </a:t>
            </a:r>
            <a:r>
              <a:rPr lang="hr-HR" sz="3200" b="1" dirty="0">
                <a:latin typeface="Book Antiqua" panose="02040602050305030304" pitchFamily="18" charset="0"/>
              </a:rPr>
              <a:t>KORISTITI</a:t>
            </a:r>
            <a:r>
              <a:rPr lang="en-US" sz="3200" b="1" dirty="0">
                <a:latin typeface="Book Antiqua" panose="02040602050305030304" pitchFamily="18" charset="0"/>
              </a:rPr>
              <a:t> </a:t>
            </a:r>
            <a:r>
              <a:rPr lang="hr-HR" sz="3200" dirty="0"/>
              <a:t/>
            </a:r>
            <a:br>
              <a:rPr lang="hr-HR" sz="3200" dirty="0"/>
            </a:br>
            <a:endParaRPr lang="hr-HR" sz="3200" b="1" dirty="0">
              <a:latin typeface="Book Antiqua" panose="02040602050305030304" pitchFamily="18" charset="0"/>
            </a:endParaRPr>
          </a:p>
        </p:txBody>
      </p:sp>
      <p:sp>
        <p:nvSpPr>
          <p:cNvPr id="8" name="Podnaslov 7"/>
          <p:cNvSpPr>
            <a:spLocks noGrp="1"/>
          </p:cNvSpPr>
          <p:nvPr>
            <p:ph sz="half" idx="2"/>
          </p:nvPr>
        </p:nvSpPr>
        <p:spPr>
          <a:xfrm>
            <a:off x="304800" y="1885372"/>
            <a:ext cx="5303520" cy="3447098"/>
          </a:xfrm>
        </p:spPr>
        <p:txBody>
          <a:bodyPr/>
          <a:lstStyle/>
          <a:p>
            <a:pPr algn="ctr"/>
            <a:r>
              <a:rPr lang="hr-HR" sz="2800" dirty="0" smtClean="0">
                <a:latin typeface="Book Antiqua" panose="02040602050305030304" pitchFamily="18" charset="0"/>
              </a:rPr>
              <a:t> </a:t>
            </a:r>
            <a:r>
              <a:rPr lang="hr-HR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papirnate </a:t>
            </a:r>
            <a:r>
              <a:rPr lang="hr-HR" sz="2800" b="1" dirty="0">
                <a:solidFill>
                  <a:srgbClr val="00B050"/>
                </a:solidFill>
                <a:latin typeface="Book Antiqua" panose="02040602050305030304" pitchFamily="18" charset="0"/>
              </a:rPr>
              <a:t>ručnike za jednokratnu upotrebu </a:t>
            </a:r>
            <a:endParaRPr lang="en-US" sz="2800" b="1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hr-HR" sz="2800" dirty="0" smtClean="0">
                <a:latin typeface="Book Antiqua" panose="02040602050305030304" pitchFamily="18" charset="0"/>
              </a:rPr>
              <a:t>koje </a:t>
            </a:r>
            <a:r>
              <a:rPr lang="hr-HR" sz="2800" dirty="0">
                <a:latin typeface="Book Antiqua" panose="02040602050305030304" pitchFamily="18" charset="0"/>
              </a:rPr>
              <a:t>nakon korištenja treba odbaciti u koš za otpad s </a:t>
            </a:r>
            <a:r>
              <a:rPr lang="hr-HR" sz="2800" dirty="0" smtClean="0">
                <a:latin typeface="Book Antiqua" panose="02040602050305030304" pitchFamily="18" charset="0"/>
              </a:rPr>
              <a:t>poklopcem</a:t>
            </a:r>
          </a:p>
          <a:p>
            <a:pPr algn="ctr"/>
            <a:endParaRPr lang="hr-HR" sz="2800" dirty="0">
              <a:latin typeface="Book Antiqua" panose="02040602050305030304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hr-HR" sz="2800" dirty="0" smtClean="0">
                <a:latin typeface="Book Antiqua" panose="02040602050305030304" pitchFamily="18" charset="0"/>
              </a:rPr>
              <a:t>izbjegavati </a:t>
            </a:r>
            <a:r>
              <a:rPr lang="hr-HR" sz="2800" dirty="0">
                <a:latin typeface="Book Antiqua" panose="02040602050305030304" pitchFamily="18" charset="0"/>
              </a:rPr>
              <a:t>dodirivanje lica, usta i očiju rukama.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4041228" cy="265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14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81000"/>
            <a:ext cx="6781800" cy="1400383"/>
          </a:xfrm>
        </p:spPr>
        <p:txBody>
          <a:bodyPr/>
          <a:lstStyle/>
          <a:p>
            <a:r>
              <a:rPr lang="hr-HR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PRI KAŠLJANJU I KIHANJU TREBA: 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hr-HR" sz="1600" b="1" dirty="0">
                <a:solidFill>
                  <a:srgbClr val="00B050"/>
                </a:solidFill>
                <a:latin typeface="Book Antiqua" panose="02040602050305030304" pitchFamily="18" charset="0"/>
              </a:rPr>
              <a:t/>
            </a:r>
            <a:br>
              <a:rPr lang="hr-HR" sz="1600" b="1" dirty="0">
                <a:solidFill>
                  <a:srgbClr val="00B050"/>
                </a:solidFill>
                <a:latin typeface="Book Antiqua" panose="02040602050305030304" pitchFamily="18" charset="0"/>
              </a:rPr>
            </a:br>
            <a:endParaRPr lang="hr-HR" dirty="0"/>
          </a:p>
        </p:txBody>
      </p:sp>
      <p:sp>
        <p:nvSpPr>
          <p:cNvPr id="9" name="Text Placeholder 8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447098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hr-HR" sz="2800" dirty="0" smtClean="0">
                <a:latin typeface="Book Antiqua" pitchFamily="18" charset="0"/>
              </a:rPr>
              <a:t>okrenuti </a:t>
            </a:r>
            <a:r>
              <a:rPr lang="hr-HR" sz="2800" dirty="0">
                <a:latin typeface="Book Antiqua" pitchFamily="18" charset="0"/>
              </a:rPr>
              <a:t>lice od drugih </a:t>
            </a:r>
            <a:r>
              <a:rPr lang="hr-HR" sz="2800" dirty="0" smtClean="0">
                <a:latin typeface="Book Antiqua" pitchFamily="18" charset="0"/>
              </a:rPr>
              <a:t>osoba</a:t>
            </a: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buFontTx/>
              <a:buChar char="-"/>
            </a:pPr>
            <a:r>
              <a:rPr lang="hr-HR" sz="2800" dirty="0" smtClean="0">
                <a:latin typeface="Book Antiqua" pitchFamily="18" charset="0"/>
              </a:rPr>
              <a:t> prekriti  </a:t>
            </a:r>
            <a:r>
              <a:rPr lang="hr-HR" sz="2800" dirty="0">
                <a:latin typeface="Book Antiqua" pitchFamily="18" charset="0"/>
              </a:rPr>
              <a:t>usta i nos laktom ili papirnatom maramicom </a:t>
            </a:r>
            <a:endParaRPr lang="en-US" sz="2800" dirty="0" smtClean="0">
              <a:latin typeface="Book Antiqua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latin typeface="Book Antiqua" pitchFamily="18" charset="0"/>
            </a:endParaRPr>
          </a:p>
          <a:p>
            <a:pPr marL="457200" indent="-457200">
              <a:buFontTx/>
              <a:buChar char="-"/>
            </a:pPr>
            <a:r>
              <a:rPr lang="hr-HR" sz="2800" dirty="0" smtClean="0">
                <a:latin typeface="Book Antiqua" pitchFamily="18" charset="0"/>
              </a:rPr>
              <a:t>koju </a:t>
            </a:r>
            <a:r>
              <a:rPr lang="hr-HR" sz="2800" dirty="0">
                <a:latin typeface="Book Antiqua" pitchFamily="18" charset="0"/>
              </a:rPr>
              <a:t>poslije treba odbaciti u koš za otpad s poklopcem, te oprati ruke</a:t>
            </a:r>
            <a:br>
              <a:rPr lang="hr-HR" sz="2800" dirty="0">
                <a:latin typeface="Book Antiqua" pitchFamily="18" charset="0"/>
              </a:rPr>
            </a:br>
            <a:endParaRPr lang="hr-HR" sz="2800" dirty="0">
              <a:latin typeface="Book Antiqua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2362200" cy="221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C:\Users\Pazi na viruse\Pictures\Capture_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3631" r="47818" b="20724"/>
          <a:stretch/>
        </p:blipFill>
        <p:spPr bwMode="auto">
          <a:xfrm>
            <a:off x="6400799" y="1905000"/>
            <a:ext cx="306265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48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134600" cy="49244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Book Antiqua" pitchFamily="18" charset="0"/>
              </a:rPr>
              <a:t>NOŠENJE MASKE I RUKAVICA </a:t>
            </a:r>
            <a:endParaRPr lang="hr-HR" sz="3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52600"/>
            <a:ext cx="11811000" cy="3200876"/>
          </a:xfrm>
        </p:spPr>
        <p:txBody>
          <a:bodyPr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  <a:latin typeface="Book Antiqua" pitchFamily="18" charset="0"/>
              </a:rPr>
              <a:t>DJECA NE NOSE ZAŠTITNE MASKE</a:t>
            </a:r>
            <a:r>
              <a:rPr lang="en-US" sz="3200" dirty="0" smtClean="0">
                <a:solidFill>
                  <a:srgbClr val="FF0000"/>
                </a:solidFill>
                <a:latin typeface="Book Antiqua" pitchFamily="18" charset="0"/>
              </a:rPr>
              <a:t>  I  </a:t>
            </a:r>
            <a:r>
              <a:rPr lang="hr-HR" sz="3200" dirty="0" smtClean="0">
                <a:solidFill>
                  <a:srgbClr val="FF0000"/>
                </a:solidFill>
                <a:latin typeface="Book Antiqua" pitchFamily="18" charset="0"/>
              </a:rPr>
              <a:t>RUKAVIC</a:t>
            </a:r>
            <a:r>
              <a:rPr lang="en-US" sz="3200" dirty="0" smtClean="0">
                <a:solidFill>
                  <a:srgbClr val="FF0000"/>
                </a:solidFill>
                <a:latin typeface="Book Antiqua" pitchFamily="18" charset="0"/>
              </a:rPr>
              <a:t>E</a:t>
            </a:r>
            <a:r>
              <a:rPr lang="hr-HR" sz="3200" dirty="0" smtClean="0">
                <a:solidFill>
                  <a:srgbClr val="FF0000"/>
                </a:solidFill>
                <a:latin typeface="Book Antiqua" pitchFamily="18" charset="0"/>
              </a:rPr>
              <a:t>. </a:t>
            </a:r>
            <a:endParaRPr lang="en-US" sz="32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hr-HR" sz="3200" dirty="0" smtClean="0">
                <a:solidFill>
                  <a:srgbClr val="7030A0"/>
                </a:solidFill>
              </a:rPr>
              <a:t>PREDNOST SE DAJE UČESTALOM PRANJU I DEZINFICIRANJU</a:t>
            </a:r>
          </a:p>
          <a:p>
            <a:pPr algn="ctr"/>
            <a:r>
              <a:rPr lang="hr-HR" sz="3200" dirty="0" smtClean="0">
                <a:solidFill>
                  <a:srgbClr val="7030A0"/>
                </a:solidFill>
              </a:rPr>
              <a:t>RUKU.</a:t>
            </a:r>
            <a:r>
              <a:rPr lang="hr-HR" sz="2800" dirty="0" smtClean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UČITELJI NEMAJU OBVEZU NOŠENJA MASKE I RUKAVICA </a:t>
            </a:r>
            <a:endParaRPr lang="hr-H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50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10896600" cy="861774"/>
          </a:xfrm>
        </p:spPr>
        <p:txBody>
          <a:bodyPr/>
          <a:lstStyle/>
          <a:p>
            <a:pPr algn="ctr"/>
            <a:r>
              <a:rPr lang="hr-HR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ZA LIJEPOG VREMENA PREPORUČUJE SE  NASTAVA NA  OTVORENOM  PROSTORU</a:t>
            </a:r>
            <a:endParaRPr lang="hr-HR"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Podnaslov 7"/>
          <p:cNvSpPr>
            <a:spLocks noGrp="1"/>
          </p:cNvSpPr>
          <p:nvPr>
            <p:ph type="subTitle" idx="4"/>
          </p:nvPr>
        </p:nvSpPr>
        <p:spPr>
          <a:xfrm>
            <a:off x="304800" y="1447800"/>
            <a:ext cx="11201400" cy="4308872"/>
          </a:xfrm>
        </p:spPr>
        <p:txBody>
          <a:bodyPr/>
          <a:lstStyle/>
          <a:p>
            <a:pPr algn="ctr"/>
            <a:r>
              <a:rPr lang="vi-VN" sz="2800" dirty="0" smtClean="0">
                <a:latin typeface="Book Antiqua" panose="02040602050305030304" pitchFamily="18" charset="0"/>
              </a:rPr>
              <a:t>Prema </a:t>
            </a:r>
            <a:r>
              <a:rPr lang="vi-VN" sz="2800" dirty="0">
                <a:latin typeface="Book Antiqua" panose="02040602050305030304" pitchFamily="18" charset="0"/>
              </a:rPr>
              <a:t>Uputama HZJZ–a </a:t>
            </a:r>
            <a:r>
              <a:rPr lang="en-US" sz="2800" dirty="0" smtClean="0">
                <a:latin typeface="Book Antiqua" panose="02040602050305030304" pitchFamily="18" charset="0"/>
              </a:rPr>
              <a:t> </a:t>
            </a:r>
            <a:r>
              <a:rPr lang="vi-VN" sz="28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što </a:t>
            </a:r>
            <a:r>
              <a:rPr lang="vi-VN" sz="2800" b="1" dirty="0">
                <a:solidFill>
                  <a:srgbClr val="00B0F0"/>
                </a:solidFill>
                <a:latin typeface="Book Antiqua" panose="02040602050305030304" pitchFamily="18" charset="0"/>
              </a:rPr>
              <a:t>je više </a:t>
            </a:r>
            <a:r>
              <a:rPr lang="vi-VN" sz="28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moguće</a:t>
            </a:r>
            <a:endParaRPr lang="en-US" sz="2800" b="1" dirty="0" smtClean="0">
              <a:solidFill>
                <a:srgbClr val="00B0F0"/>
              </a:solidFill>
              <a:latin typeface="Book Antiqua" panose="02040602050305030304" pitchFamily="18" charset="0"/>
            </a:endParaRPr>
          </a:p>
          <a:p>
            <a:pPr algn="ctr"/>
            <a:endParaRPr lang="en-US" sz="2800" b="1" dirty="0">
              <a:solidFill>
                <a:srgbClr val="00B0F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hr-HR" sz="28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ORGANIZRATI NASTAVU </a:t>
            </a:r>
            <a:r>
              <a:rPr lang="vi-VN" sz="28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NA OTVORENOM,</a:t>
            </a:r>
            <a:endParaRPr lang="en-US" sz="2800" b="1" dirty="0" smtClean="0">
              <a:solidFill>
                <a:srgbClr val="00B0F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vi-VN" sz="2800" dirty="0" smtClean="0">
                <a:latin typeface="Book Antiqua" panose="02040602050305030304" pitchFamily="18" charset="0"/>
              </a:rPr>
              <a:t>dio </a:t>
            </a:r>
            <a:r>
              <a:rPr lang="vi-VN" sz="2800" dirty="0">
                <a:latin typeface="Book Antiqua" panose="02040602050305030304" pitchFamily="18" charset="0"/>
              </a:rPr>
              <a:t>nastave (npr. Prirode i društva, Likovne kulture, Glazbene kulture) može provoditi na školskom dvorištu, u vrtu ili parku, </a:t>
            </a:r>
            <a:endParaRPr lang="en-US" sz="2800" dirty="0" smtClean="0">
              <a:latin typeface="Book Antiqua" panose="02040602050305030304" pitchFamily="18" charset="0"/>
            </a:endParaRPr>
          </a:p>
          <a:p>
            <a:pPr algn="ctr"/>
            <a:endParaRPr lang="en-US" sz="2800" dirty="0">
              <a:latin typeface="Book Antiqua" panose="02040602050305030304" pitchFamily="18" charset="0"/>
            </a:endParaRPr>
          </a:p>
          <a:p>
            <a:pPr algn="ctr"/>
            <a:r>
              <a:rPr lang="vi-VN" sz="2800" dirty="0" smtClean="0">
                <a:latin typeface="Book Antiqua" panose="02040602050305030304" pitchFamily="18" charset="0"/>
              </a:rPr>
              <a:t>ali </a:t>
            </a:r>
            <a:r>
              <a:rPr lang="vi-VN" sz="2800" dirty="0">
                <a:latin typeface="Book Antiqua" panose="02040602050305030304" pitchFamily="18" charset="0"/>
              </a:rPr>
              <a:t>bez doticaja s drugom razrednom skupinom ili drugim osobama, </a:t>
            </a:r>
            <a:endParaRPr lang="en-US" sz="2800" dirty="0" smtClean="0">
              <a:latin typeface="Book Antiqua" panose="02040602050305030304" pitchFamily="18" charset="0"/>
            </a:endParaRPr>
          </a:p>
          <a:p>
            <a:pPr algn="ctr"/>
            <a:endParaRPr lang="en-US" sz="2800" dirty="0">
              <a:latin typeface="Book Antiqua" panose="02040602050305030304" pitchFamily="18" charset="0"/>
            </a:endParaRPr>
          </a:p>
          <a:p>
            <a:pPr algn="ctr"/>
            <a:r>
              <a:rPr lang="en-US" sz="2800" dirty="0" smtClean="0">
                <a:latin typeface="Book Antiqua" panose="02040602050305030304" pitchFamily="18" charset="0"/>
              </a:rPr>
              <a:t> </a:t>
            </a:r>
            <a:r>
              <a:rPr lang="vi-VN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nastav</a:t>
            </a:r>
            <a:r>
              <a:rPr lang="en-US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a</a:t>
            </a:r>
            <a:r>
              <a:rPr lang="vi-VN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TZK ne </a:t>
            </a:r>
            <a:r>
              <a:rPr lang="hr-HR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preporuča s</a:t>
            </a:r>
            <a:r>
              <a:rPr lang="en-US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e </a:t>
            </a:r>
            <a:r>
              <a:rPr lang="vi-VN" sz="28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u </a:t>
            </a:r>
            <a:r>
              <a:rPr lang="vi-VN" sz="2800" b="1" dirty="0">
                <a:solidFill>
                  <a:srgbClr val="00B050"/>
                </a:solidFill>
                <a:latin typeface="Book Antiqua" panose="02040602050305030304" pitchFamily="18" charset="0"/>
              </a:rPr>
              <a:t>zatvorenom prostoru.</a:t>
            </a:r>
            <a:endParaRPr lang="hr-HR" sz="28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800" dirty="0" smtClean="0">
                <a:latin typeface="Book Antiqua" panose="02040602050305030304" pitchFamily="18" charset="0"/>
              </a:rPr>
              <a:t> </a:t>
            </a:r>
            <a:endParaRPr lang="hr-H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8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591800" cy="492443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Book Antiqua" pitchFamily="18" charset="0"/>
              </a:rPr>
              <a:t>OPTEREĆENJE UČENIKA I UČITELJA </a:t>
            </a:r>
            <a:endParaRPr lang="hr-HR" sz="32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11049000" cy="5170646"/>
          </a:xfrm>
        </p:spPr>
        <p:txBody>
          <a:bodyPr/>
          <a:lstStyle/>
          <a:p>
            <a:pPr algn="ctr"/>
            <a:r>
              <a:rPr lang="hr-HR" sz="2800" dirty="0" smtClean="0">
                <a:latin typeface="Book Antiqua" pitchFamily="18" charset="0"/>
              </a:rPr>
              <a:t>Učitelji će raditi :</a:t>
            </a:r>
          </a:p>
          <a:p>
            <a:pPr algn="ctr"/>
            <a:r>
              <a:rPr lang="hr-HR" sz="2800" dirty="0" smtClean="0">
                <a:solidFill>
                  <a:srgbClr val="FF0000"/>
                </a:solidFill>
                <a:latin typeface="Book Antiqua" pitchFamily="18" charset="0"/>
              </a:rPr>
              <a:t>redovnu  i izbornu </a:t>
            </a:r>
            <a:r>
              <a:rPr lang="hr-HR" sz="2800" dirty="0" smtClean="0">
                <a:solidFill>
                  <a:srgbClr val="FF0000"/>
                </a:solidFill>
                <a:latin typeface="Book Antiqua" pitchFamily="18" charset="0"/>
              </a:rPr>
              <a:t>nastavu, </a:t>
            </a:r>
            <a:r>
              <a:rPr lang="hr-HR" sz="2800" dirty="0" smtClean="0">
                <a:solidFill>
                  <a:srgbClr val="FF0000"/>
                </a:solidFill>
                <a:latin typeface="Book Antiqua" pitchFamily="18" charset="0"/>
              </a:rPr>
              <a:t>produženi boravak</a:t>
            </a:r>
          </a:p>
          <a:p>
            <a:pPr algn="ctr"/>
            <a:endParaRPr lang="hr-HR" sz="2800" dirty="0" smtClean="0">
              <a:latin typeface="Book Antiqua" pitchFamily="18" charset="0"/>
            </a:endParaRPr>
          </a:p>
          <a:p>
            <a:pPr algn="ctr"/>
            <a:r>
              <a:rPr lang="en-US" sz="2800" dirty="0">
                <a:latin typeface="Book Antiqua" pitchFamily="18" charset="0"/>
              </a:rPr>
              <a:t>d</a:t>
            </a:r>
            <a:r>
              <a:rPr lang="hr-HR" sz="2800" dirty="0" smtClean="0">
                <a:latin typeface="Book Antiqua" pitchFamily="18" charset="0"/>
              </a:rPr>
              <a:t>opunska, dodatna , izvannastavne aktivnosti, TZK će se raditi u smanjenom obimu, </a:t>
            </a:r>
            <a:r>
              <a:rPr lang="hr-HR" sz="2800" b="1" dirty="0" smtClean="0">
                <a:solidFill>
                  <a:srgbClr val="00B050"/>
                </a:solidFill>
                <a:latin typeface="Book Antiqua" pitchFamily="18" charset="0"/>
              </a:rPr>
              <a:t>tj preusmjeravaju se na nastavu na daljinu </a:t>
            </a:r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</a:rPr>
              <a:t>– </a:t>
            </a:r>
          </a:p>
          <a:p>
            <a:pPr algn="ctr"/>
            <a:endParaRPr lang="hr-HR" sz="2800" b="1" dirty="0" smtClean="0">
              <a:solidFill>
                <a:srgbClr val="00B050"/>
              </a:solidFill>
              <a:latin typeface="Book Antiqua" pitchFamily="18" charset="0"/>
            </a:endParaRPr>
          </a:p>
          <a:p>
            <a:pPr algn="ctr"/>
            <a:r>
              <a:rPr lang="en-US" sz="2400" dirty="0" err="1" smtClean="0">
                <a:latin typeface="Book Antiqua" pitchFamily="18" charset="0"/>
              </a:rPr>
              <a:t>tj</a:t>
            </a:r>
            <a:r>
              <a:rPr lang="en-US" sz="2400" dirty="0" smtClean="0">
                <a:latin typeface="Book Antiqua" pitchFamily="18" charset="0"/>
              </a:rPr>
              <a:t>. </a:t>
            </a:r>
            <a:r>
              <a:rPr lang="hr-HR" sz="2400" dirty="0" smtClean="0">
                <a:latin typeface="Book Antiqua" pitchFamily="18" charset="0"/>
              </a:rPr>
              <a:t>komunikaciju s roditeljima i učenicima koji su još uvijek u nastavi na daljinu.</a:t>
            </a:r>
          </a:p>
          <a:p>
            <a:pPr algn="ctr"/>
            <a:endParaRPr lang="hr-HR" sz="3600" dirty="0" smtClean="0">
              <a:latin typeface="Book Antiqua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PREPORUKA </a:t>
            </a:r>
            <a:r>
              <a:rPr lang="en-US" sz="2400" b="1" dirty="0" smtClean="0">
                <a:solidFill>
                  <a:srgbClr val="7030A0"/>
                </a:solidFill>
                <a:latin typeface="Book Antiqua" pitchFamily="18" charset="0"/>
              </a:rPr>
              <a:t>:  UMJESTO CIJELOG  SATA TZK </a:t>
            </a:r>
            <a:endParaRPr lang="en-US" sz="2400" b="1" dirty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hr-HR" sz="2400" b="1" dirty="0" smtClean="0">
                <a:solidFill>
                  <a:srgbClr val="7030A0"/>
                </a:solidFill>
                <a:latin typeface="Book Antiqua" pitchFamily="18" charset="0"/>
              </a:rPr>
              <a:t> napraviti  VANI  jednostavne VJEŽBE RAZGIBAVANJA u trajanju od </a:t>
            </a:r>
            <a:r>
              <a:rPr lang="en-US" sz="2400" b="1" dirty="0" smtClean="0">
                <a:solidFill>
                  <a:srgbClr val="7030A0"/>
                </a:solidFill>
                <a:latin typeface="Book Antiqua" pitchFamily="18" charset="0"/>
              </a:rPr>
              <a:t> 5 </a:t>
            </a:r>
            <a:r>
              <a:rPr lang="hr-HR" sz="2400" b="1" dirty="0" smtClean="0">
                <a:solidFill>
                  <a:srgbClr val="7030A0"/>
                </a:solidFill>
                <a:latin typeface="Book Antiqua" pitchFamily="18" charset="0"/>
              </a:rPr>
              <a:t> minuta.</a:t>
            </a:r>
          </a:p>
          <a:p>
            <a:endParaRPr lang="en-US" dirty="0">
              <a:latin typeface="Book Antiqua" pitchFamily="18" charset="0"/>
            </a:endParaRPr>
          </a:p>
          <a:p>
            <a:endParaRPr lang="hr-HR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8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324600" y="838200"/>
            <a:ext cx="4800600" cy="3016210"/>
          </a:xfrm>
        </p:spPr>
        <p:txBody>
          <a:bodyPr/>
          <a:lstStyle/>
          <a:p>
            <a:pPr algn="ctr"/>
            <a:r>
              <a:rPr lang="pl-PL" sz="2800" dirty="0" smtClean="0">
                <a:latin typeface="Book Antiqua" panose="02040602050305030304" pitchFamily="18" charset="0"/>
              </a:rPr>
              <a:t>OVA PREZENTACIJA NASTALA NA TEMELJU</a:t>
            </a:r>
            <a:br>
              <a:rPr lang="pl-PL" sz="2800" dirty="0" smtClean="0">
                <a:latin typeface="Book Antiqua" panose="02040602050305030304" pitchFamily="18" charset="0"/>
              </a:rPr>
            </a:br>
            <a:r>
              <a:rPr lang="pl-PL" sz="2800" dirty="0" smtClean="0">
                <a:latin typeface="Book Antiqua" panose="02040602050305030304" pitchFamily="18" charset="0"/>
              </a:rPr>
              <a:t>PREPORUKA  </a:t>
            </a:r>
            <a:r>
              <a:rPr lang="en-US" sz="2800" dirty="0" smtClean="0">
                <a:latin typeface="Book Antiqua" panose="02040602050305030304" pitchFamily="18" charset="0"/>
              </a:rPr>
              <a:t>MZO</a:t>
            </a:r>
            <a:r>
              <a:rPr lang="pl-PL" sz="2800" dirty="0" smtClean="0">
                <a:latin typeface="Book Antiqua" panose="02040602050305030304" pitchFamily="18" charset="0"/>
              </a:rPr>
              <a:t> </a:t>
            </a:r>
            <a:br>
              <a:rPr lang="pl-PL" sz="2800" dirty="0" smtClean="0">
                <a:latin typeface="Book Antiqua" panose="02040602050305030304" pitchFamily="18" charset="0"/>
              </a:rPr>
            </a:br>
            <a:r>
              <a:rPr lang="pl-PL" sz="2800" dirty="0" smtClean="0">
                <a:latin typeface="Book Antiqua" panose="02040602050305030304" pitchFamily="18" charset="0"/>
              </a:rPr>
              <a:t>I WEBINARA </a:t>
            </a:r>
            <a:br>
              <a:rPr lang="pl-PL" sz="2800" dirty="0" smtClean="0">
                <a:latin typeface="Book Antiqua" panose="02040602050305030304" pitchFamily="18" charset="0"/>
              </a:rPr>
            </a:br>
            <a:r>
              <a:rPr lang="pl-PL" sz="2800" dirty="0" smtClean="0">
                <a:latin typeface="Book Antiqua" panose="02040602050305030304" pitchFamily="18" charset="0"/>
              </a:rPr>
              <a:t>HZJZ </a:t>
            </a:r>
            <a:br>
              <a:rPr lang="pl-PL" sz="2800" dirty="0" smtClean="0">
                <a:latin typeface="Book Antiqua" panose="02040602050305030304" pitchFamily="18" charset="0"/>
              </a:rPr>
            </a:br>
            <a:r>
              <a:rPr lang="pl-PL" sz="2800" dirty="0" smtClean="0">
                <a:latin typeface="Book Antiqua" panose="02040602050305030304" pitchFamily="18" charset="0"/>
              </a:rPr>
              <a:t> 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hr-HR" sz="2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subTitle" idx="4"/>
          </p:nvPr>
        </p:nvSpPr>
        <p:spPr>
          <a:xfrm>
            <a:off x="5963033" y="4267200"/>
            <a:ext cx="5867400" cy="369332"/>
          </a:xfrm>
        </p:spPr>
        <p:txBody>
          <a:bodyPr/>
          <a:lstStyle/>
          <a:p>
            <a:pPr algn="ctr"/>
            <a:endParaRPr lang="hr-HR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04800" y="50292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96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11049000" cy="1107996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PREPORUČENO VRIJEME TRAJANJA NASTAVE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endParaRPr lang="hr-HR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10972800" cy="4419600"/>
          </a:xfrm>
        </p:spPr>
        <p:txBody>
          <a:bodyPr/>
          <a:lstStyle/>
          <a:p>
            <a:pPr lvl="0" algn="ctr"/>
            <a:endParaRPr lang="en-US" sz="28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lvl="0" algn="ctr"/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hr-HR" sz="2800" b="1" dirty="0" smtClean="0">
                <a:solidFill>
                  <a:srgbClr val="7030A0"/>
                </a:solidFill>
                <a:latin typeface="Book Antiqua" pitchFamily="18" charset="0"/>
              </a:rPr>
              <a:t>u prosjeku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hr-HR" sz="2800" b="1" dirty="0" smtClean="0">
                <a:solidFill>
                  <a:srgbClr val="7030A0"/>
                </a:solidFill>
                <a:latin typeface="Book Antiqua" pitchFamily="18" charset="0"/>
              </a:rPr>
              <a:t> 4 školska sata</a:t>
            </a:r>
            <a:endParaRPr lang="en-US" sz="28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lvl="0" algn="ctr"/>
            <a:endParaRPr lang="en-US" sz="2800" b="1" dirty="0">
              <a:solidFill>
                <a:srgbClr val="7030A0"/>
              </a:solidFill>
              <a:latin typeface="Book Antiqua" pitchFamily="18" charset="0"/>
            </a:endParaRPr>
          </a:p>
          <a:p>
            <a:pPr lvl="0" algn="ctr"/>
            <a:r>
              <a:rPr lang="hr-HR" sz="2800" b="1" dirty="0" smtClean="0">
                <a:solidFill>
                  <a:srgbClr val="7030A0"/>
                </a:solidFill>
                <a:latin typeface="Book Antiqua" pitchFamily="18" charset="0"/>
              </a:rPr>
              <a:t>osim onih koji su u produženom boravku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.</a:t>
            </a:r>
            <a: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Book Antiqua" pitchFamily="18" charset="0"/>
              </a:rPr>
            </a:br>
            <a:endParaRPr lang="en-US" sz="28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lvl="0" algn="ctr"/>
            <a:endParaRPr lang="en-US" sz="2800" dirty="0">
              <a:solidFill>
                <a:prstClr val="black"/>
              </a:solidFill>
              <a:latin typeface="Book Antiqua" pitchFamily="18" charset="0"/>
            </a:endParaRPr>
          </a:p>
          <a:p>
            <a:pPr lvl="0" algn="ctr"/>
            <a:r>
              <a:rPr lang="hr-HR" sz="2800" dirty="0" smtClean="0">
                <a:solidFill>
                  <a:prstClr val="black"/>
                </a:solidFill>
                <a:latin typeface="Book Antiqua" pitchFamily="18" charset="0"/>
              </a:rPr>
              <a:t>Neke </a:t>
            </a:r>
            <a:r>
              <a:rPr lang="hr-HR" sz="2800" dirty="0">
                <a:solidFill>
                  <a:prstClr val="black"/>
                </a:solidFill>
                <a:latin typeface="Book Antiqua" pitchFamily="18" charset="0"/>
              </a:rPr>
              <a:t>aktivnosti koje su propisane školskim kurikulumom </a:t>
            </a:r>
            <a:r>
              <a:rPr lang="hr-HR" sz="2800" dirty="0">
                <a:solidFill>
                  <a:srgbClr val="FF0000"/>
                </a:solidFill>
                <a:latin typeface="Book Antiqua" pitchFamily="18" charset="0"/>
              </a:rPr>
              <a:t>neće se provoditi </a:t>
            </a:r>
            <a:r>
              <a:rPr lang="hr-HR" sz="2800" dirty="0">
                <a:solidFill>
                  <a:srgbClr val="00B050"/>
                </a:solidFill>
                <a:latin typeface="Book Antiqua" pitchFamily="18" charset="0"/>
              </a:rPr>
              <a:t>(npr. izleti, ekskurzije, školske priredbe</a:t>
            </a:r>
            <a:r>
              <a:rPr lang="en-US" sz="2800" dirty="0">
                <a:solidFill>
                  <a:srgbClr val="00B050"/>
                </a:solidFill>
                <a:latin typeface="Book Antiqua" pitchFamily="18" charset="0"/>
              </a:rPr>
              <a:t>, </a:t>
            </a:r>
            <a:r>
              <a:rPr lang="hr-HR" sz="2800" dirty="0">
                <a:solidFill>
                  <a:srgbClr val="00B050"/>
                </a:solidFill>
                <a:latin typeface="Book Antiqua" pitchFamily="18" charset="0"/>
              </a:rPr>
              <a:t>natjecanja učenika).</a:t>
            </a:r>
            <a:endParaRPr lang="en-US" sz="2800" dirty="0">
              <a:solidFill>
                <a:srgbClr val="00B050"/>
              </a:solidFill>
              <a:latin typeface="Book Antiqua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074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890" y="381000"/>
            <a:ext cx="5778246" cy="314959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Book Antiqua" pitchFamily="18" charset="0"/>
              </a:rPr>
              <a:t>ŠKOLA JE DUŽNA </a:t>
            </a:r>
            <a:endParaRPr lang="hr-HR" sz="40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80460"/>
          </a:xfrm>
        </p:spPr>
        <p:txBody>
          <a:bodyPr/>
          <a:lstStyle/>
          <a:p>
            <a:pPr algn="ctr"/>
            <a:r>
              <a:rPr lang="hr-HR" sz="2800" dirty="0" smtClean="0">
                <a:latin typeface="Book Antiqua" pitchFamily="18" charset="0"/>
              </a:rPr>
              <a:t>UPOZNATI </a:t>
            </a:r>
            <a:r>
              <a:rPr lang="en-US" sz="2800" dirty="0" smtClean="0">
                <a:latin typeface="Book Antiqua" pitchFamily="18" charset="0"/>
              </a:rPr>
              <a:t>RODITELJE</a:t>
            </a:r>
          </a:p>
          <a:p>
            <a:pPr algn="ctr"/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hr-HR" sz="2800" dirty="0" smtClean="0">
                <a:latin typeface="Book Antiqua" pitchFamily="18" charset="0"/>
              </a:rPr>
              <a:t>S UPUTAMA HZJZ-A I PREPORUKAMA MZO-A. </a:t>
            </a:r>
            <a:endParaRPr lang="en-US" sz="2800" dirty="0" smtClean="0">
              <a:latin typeface="Book Antiqua" pitchFamily="18" charset="0"/>
            </a:endParaRPr>
          </a:p>
          <a:p>
            <a:pPr algn="ctr"/>
            <a:endParaRPr lang="en-US" sz="2800" dirty="0">
              <a:latin typeface="Book Antiqua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OBAVJESTITI   RODITELJE  O  NJIHOVIM OBVEZAMA</a:t>
            </a:r>
            <a:r>
              <a:rPr lang="en-US" sz="2800" dirty="0" smtClean="0">
                <a:latin typeface="Book Antiqua" pitchFamily="18" charset="0"/>
              </a:rPr>
              <a:t>: </a:t>
            </a:r>
          </a:p>
          <a:p>
            <a:pPr algn="ctr"/>
            <a:endParaRPr lang="hr-HR" sz="2800" dirty="0">
              <a:latin typeface="Book Antiqua" pitchFamily="18" charset="0"/>
            </a:endParaRPr>
          </a:p>
        </p:txBody>
      </p:sp>
      <p:pic>
        <p:nvPicPr>
          <p:cNvPr id="12290" name="Picture 2" descr="Preporuke za organizaciju rada u razrednoj nastavi i upute za vrednovanje i ocjenjivanje u mješovitom modelu nastave od 25. svibnja 2020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t="65127" r="16085" b="15563"/>
          <a:stretch/>
        </p:blipFill>
        <p:spPr bwMode="auto">
          <a:xfrm>
            <a:off x="6324600" y="1524000"/>
            <a:ext cx="5105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51054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873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582400" cy="685799"/>
          </a:xfrm>
        </p:spPr>
        <p:txBody>
          <a:bodyPr/>
          <a:lstStyle/>
          <a:p>
            <a:pPr algn="ctr"/>
            <a:r>
              <a:rPr lang="hr-HR" sz="3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PREMA PREPORUKAMA </a:t>
            </a:r>
            <a:r>
              <a:rPr lang="en-US" sz="3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hr-HR" sz="36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HZJZ </a:t>
            </a:r>
            <a:endParaRPr lang="hr-HR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228600" y="831246"/>
            <a:ext cx="6248400" cy="4124206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hr-HR" sz="2400" b="1" dirty="0" smtClean="0">
                <a:solidFill>
                  <a:srgbClr val="00B050"/>
                </a:solidFill>
                <a:latin typeface="Book Antiqua" pitchFamily="18" charset="0"/>
              </a:rPr>
              <a:t>RODITELJ 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hr-HR" sz="2400" b="1" dirty="0" smtClean="0">
                <a:solidFill>
                  <a:srgbClr val="00B050"/>
                </a:solidFill>
                <a:latin typeface="Book Antiqua" pitchFamily="18" charset="0"/>
              </a:rPr>
              <a:t>MOŽE 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hr-HR" sz="2400" b="1" dirty="0" smtClean="0">
                <a:solidFill>
                  <a:srgbClr val="00B050"/>
                </a:solidFill>
                <a:latin typeface="Book Antiqua" pitchFamily="18" charset="0"/>
              </a:rPr>
              <a:t>/ </a:t>
            </a:r>
            <a:r>
              <a:rPr lang="en-US" sz="2400" b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hr-HR" sz="2400" b="1" dirty="0" smtClean="0">
                <a:solidFill>
                  <a:srgbClr val="00B050"/>
                </a:solidFill>
                <a:latin typeface="Book Antiqua" pitchFamily="18" charset="0"/>
              </a:rPr>
              <a:t>NE MORA  DOVODITI DIJETE </a:t>
            </a:r>
          </a:p>
          <a:p>
            <a:pPr algn="ctr"/>
            <a:r>
              <a:rPr lang="hr-HR" sz="2400" b="1" dirty="0" smtClean="0">
                <a:solidFill>
                  <a:srgbClr val="00B050"/>
                </a:solidFill>
                <a:latin typeface="Book Antiqua" pitchFamily="18" charset="0"/>
              </a:rPr>
              <a:t>– </a:t>
            </a:r>
            <a:r>
              <a:rPr lang="hr-H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isto onako kako je to bilo i prije u redovnoj nastavi 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  <a:latin typeface="Book Antiqua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Book Antiqua" pitchFamily="18" charset="0"/>
              </a:rPr>
              <a:t>DIJETE MOŽE SAMOSTALNO DOLAZITI U ŠKOLU </a:t>
            </a:r>
          </a:p>
          <a:p>
            <a:pPr algn="ctr"/>
            <a:endParaRPr lang="en-US" sz="28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hr-HR" sz="2000" b="1" dirty="0" smtClean="0">
                <a:solidFill>
                  <a:srgbClr val="FF0000"/>
                </a:solidFill>
                <a:latin typeface="Book Antiqua" pitchFamily="18" charset="0"/>
              </a:rPr>
              <a:t>Ako ga dovodi roditelj, mora voditi računa o distanci </a:t>
            </a:r>
            <a:r>
              <a:rPr lang="en-US" sz="2000" b="1" dirty="0" smtClean="0">
                <a:solidFill>
                  <a:srgbClr val="FF0000"/>
                </a:solidFill>
                <a:latin typeface="Book Antiqua" pitchFamily="18" charset="0"/>
              </a:rPr>
              <a:t>od 1,5 m od </a:t>
            </a:r>
            <a:r>
              <a:rPr lang="hr-HR" sz="2000" b="1" dirty="0" smtClean="0">
                <a:solidFill>
                  <a:srgbClr val="FF0000"/>
                </a:solidFill>
                <a:latin typeface="Book Antiqua" pitchFamily="18" charset="0"/>
              </a:rPr>
              <a:t>ostale djece i roditelja </a:t>
            </a:r>
          </a:p>
          <a:p>
            <a:pPr algn="ctr"/>
            <a:endParaRPr lang="en-US" sz="2400" dirty="0" smtClean="0">
              <a:latin typeface="Book Antiqua" pitchFamily="18" charset="0"/>
            </a:endParaRPr>
          </a:p>
          <a:p>
            <a:endParaRPr lang="hr-HR" sz="2400" dirty="0">
              <a:latin typeface="Book Antiqu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400800" y="1219200"/>
            <a:ext cx="5025390" cy="1031051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RODITELJ NE SMIJE ULAZITI U ŠKOLU, OSIM U NUŽDI</a:t>
            </a:r>
            <a:endParaRPr lang="hr-HR" sz="2400" b="1" dirty="0">
              <a:solidFill>
                <a:srgbClr val="FF0000"/>
              </a:solidFill>
              <a:latin typeface="Book Antiqua" pitchFamily="18" charset="0"/>
            </a:endParaRPr>
          </a:p>
          <a:p>
            <a:endParaRPr lang="hr-H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45989"/>
            <a:ext cx="3881585" cy="25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679661"/>
            <a:ext cx="13287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060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0820400" cy="553998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Book Antiqua" pitchFamily="18" charset="0"/>
              </a:rPr>
              <a:t>                            </a:t>
            </a:r>
            <a:r>
              <a:rPr lang="hr-HR" sz="3600" b="1" dirty="0" smtClean="0">
                <a:solidFill>
                  <a:srgbClr val="00B050"/>
                </a:solidFill>
                <a:latin typeface="Book Antiqua" pitchFamily="18" charset="0"/>
              </a:rPr>
              <a:t>RODITELJ</a:t>
            </a:r>
            <a:r>
              <a:rPr lang="en-US" sz="3600" b="1" dirty="0">
                <a:solidFill>
                  <a:srgbClr val="00B050"/>
                </a:solidFill>
                <a:latin typeface="Book Antiqua" pitchFamily="18" charset="0"/>
              </a:rPr>
              <a:t>I</a:t>
            </a:r>
            <a:r>
              <a:rPr lang="en-US" sz="3600" b="1" dirty="0" smtClean="0">
                <a:solidFill>
                  <a:srgbClr val="00B050"/>
                </a:solidFill>
                <a:latin typeface="Book Antiqua" pitchFamily="18" charset="0"/>
              </a:rPr>
              <a:t>  NE  SMIJU </a:t>
            </a:r>
            <a:endParaRPr lang="hr-HR" sz="28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11125200" cy="3810000"/>
          </a:xfrm>
        </p:spPr>
        <p:txBody>
          <a:bodyPr/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hr-HR" sz="2800" b="1" dirty="0" smtClean="0">
                <a:solidFill>
                  <a:srgbClr val="FF0000"/>
                </a:solidFill>
                <a:latin typeface="Book Antiqua" pitchFamily="18" charset="0"/>
              </a:rPr>
              <a:t>DOLAZ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ITI </a:t>
            </a:r>
            <a:r>
              <a:rPr lang="hr-HR" sz="2800" b="1" dirty="0" smtClean="0">
                <a:solidFill>
                  <a:srgbClr val="FF0000"/>
                </a:solidFill>
                <a:latin typeface="Book Antiqua" pitchFamily="18" charset="0"/>
              </a:rPr>
              <a:t> U PRATNJI DJETETA AKO IMAJU 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:</a:t>
            </a:r>
          </a:p>
          <a:p>
            <a:pPr algn="ctr"/>
            <a:endParaRPr lang="en-US" sz="2800" b="1" dirty="0" smtClean="0">
              <a:latin typeface="Book Antiqua" pitchFamily="18" charset="0"/>
            </a:endParaRPr>
          </a:p>
          <a:p>
            <a:pPr algn="ctr"/>
            <a:r>
              <a:rPr lang="hr-HR" sz="2800" dirty="0" smtClean="0">
                <a:latin typeface="Book Antiqua" pitchFamily="18" charset="0"/>
              </a:rPr>
              <a:t>SIMPTOME RESPIRATORNE BOLESTI </a:t>
            </a:r>
            <a:endParaRPr lang="en-US" sz="2800" dirty="0" smtClean="0">
              <a:latin typeface="Book Antiqua" pitchFamily="18" charset="0"/>
            </a:endParaRPr>
          </a:p>
          <a:p>
            <a:pPr algn="ctr"/>
            <a:r>
              <a:rPr lang="hr-HR" sz="2800" dirty="0" smtClean="0">
                <a:latin typeface="Book Antiqua" pitchFamily="18" charset="0"/>
              </a:rPr>
              <a:t>(POVIŠENA TJELESNA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hr-HR" sz="2800" dirty="0" smtClean="0">
                <a:latin typeface="Book Antiqua" pitchFamily="18" charset="0"/>
              </a:rPr>
              <a:t>TEMPERATURA, KAŠALJ, POTEŠKOĆE U DISANJU, POREMEĆAJ OSJETA NJUHA I OKUSA), </a:t>
            </a:r>
            <a:endParaRPr lang="en-US" sz="2800" dirty="0" smtClean="0">
              <a:latin typeface="Book Antiqua" pitchFamily="18" charset="0"/>
            </a:endParaRPr>
          </a:p>
          <a:p>
            <a:pPr algn="ctr"/>
            <a:endParaRPr lang="en-US" sz="2800" b="1" dirty="0">
              <a:latin typeface="Book Antiqua" pitchFamily="18" charset="0"/>
            </a:endParaRPr>
          </a:p>
          <a:p>
            <a:pPr algn="ctr"/>
            <a:r>
              <a:rPr lang="hr-HR" sz="2800" b="1" dirty="0" smtClean="0">
                <a:solidFill>
                  <a:srgbClr val="FF0000"/>
                </a:solidFill>
                <a:latin typeface="Book Antiqua" pitchFamily="18" charset="0"/>
              </a:rPr>
              <a:t>AKO IM JE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  </a:t>
            </a:r>
            <a:r>
              <a:rPr lang="hr-HR" sz="2800" b="1" dirty="0" smtClean="0">
                <a:solidFill>
                  <a:srgbClr val="FF0000"/>
                </a:solidFill>
                <a:latin typeface="Book Antiqua" pitchFamily="18" charset="0"/>
              </a:rPr>
              <a:t>IZREČENA MJERA SAMOIZOLACIJE</a:t>
            </a:r>
            <a:endParaRPr lang="en-US" sz="2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r>
              <a:rPr lang="hr-HR" sz="2800" dirty="0" smtClean="0">
                <a:latin typeface="Book Antiqua" pitchFamily="18" charset="0"/>
              </a:rPr>
              <a:t> ILI AKO IMAJU SAZNANJA DA SU ZARAŽENI S COVID-19,</a:t>
            </a:r>
            <a:endParaRPr lang="en-US" sz="2800" dirty="0" smtClean="0">
              <a:latin typeface="Book Antiqua" pitchFamily="18" charset="0"/>
            </a:endParaRPr>
          </a:p>
          <a:p>
            <a:endParaRPr lang="hr-HR" sz="2000" dirty="0" smtClean="0">
              <a:latin typeface="Book Antiqu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82261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609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endParaRPr lang="hr-HR" sz="28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609600" y="990600"/>
            <a:ext cx="5303520" cy="4739759"/>
          </a:xfrm>
        </p:spPr>
        <p:txBody>
          <a:bodyPr/>
          <a:lstStyle/>
          <a:p>
            <a:pPr algn="ctr"/>
            <a:endParaRPr lang="en-US" sz="2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r>
              <a:rPr lang="hr-HR" sz="2800" b="1" dirty="0" smtClean="0">
                <a:solidFill>
                  <a:srgbClr val="FF0000"/>
                </a:solidFill>
                <a:latin typeface="Book Antiqua" pitchFamily="18" charset="0"/>
              </a:rPr>
              <a:t>AK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O </a:t>
            </a:r>
            <a:r>
              <a:rPr lang="hr-HR" sz="2800" b="1" dirty="0" smtClean="0">
                <a:solidFill>
                  <a:srgbClr val="FF0000"/>
                </a:solidFill>
                <a:latin typeface="Book Antiqua" pitchFamily="18" charset="0"/>
              </a:rPr>
              <a:t>DIJETE </a:t>
            </a:r>
            <a:r>
              <a:rPr lang="hr-HR" sz="2800" b="1" dirty="0">
                <a:solidFill>
                  <a:srgbClr val="FF0000"/>
                </a:solidFill>
                <a:latin typeface="Book Antiqua" pitchFamily="18" charset="0"/>
              </a:rPr>
              <a:t>IMA SIMPTOME 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hr-HR" sz="2800" b="1" dirty="0" smtClean="0">
                <a:solidFill>
                  <a:srgbClr val="FF0000"/>
                </a:solidFill>
                <a:latin typeface="Book Antiqua" pitchFamily="18" charset="0"/>
              </a:rPr>
              <a:t>RESPIRATORNE</a:t>
            </a:r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hr-HR" sz="2800" b="1" dirty="0" smtClean="0">
                <a:solidFill>
                  <a:srgbClr val="FF0000"/>
                </a:solidFill>
                <a:latin typeface="Book Antiqua" pitchFamily="18" charset="0"/>
              </a:rPr>
              <a:t> BOLESTI</a:t>
            </a:r>
            <a:endParaRPr lang="en-US" sz="2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endParaRPr lang="en-US" sz="2400" dirty="0" smtClean="0">
              <a:latin typeface="Book Antiqua" pitchFamily="18" charset="0"/>
            </a:endParaRPr>
          </a:p>
          <a:p>
            <a:pPr algn="ctr"/>
            <a:r>
              <a:rPr lang="hr-HR" sz="2800" dirty="0" smtClean="0">
                <a:latin typeface="Book Antiqua" pitchFamily="18" charset="0"/>
              </a:rPr>
              <a:t>POVIŠENA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hr-HR" sz="2800" dirty="0">
                <a:latin typeface="Book Antiqua" pitchFamily="18" charset="0"/>
              </a:rPr>
              <a:t>TJELESNA TEMPERATURA, KAŠALJ, POTEŠKOĆE U DISANJU, POREMEĆAJ OSJETA NJUHA I </a:t>
            </a:r>
            <a:r>
              <a:rPr lang="hr-HR" sz="2800" dirty="0" smtClean="0">
                <a:latin typeface="Book Antiqua" pitchFamily="18" charset="0"/>
              </a:rPr>
              <a:t>OKUSA</a:t>
            </a:r>
            <a:endParaRPr lang="en-US" sz="2800" dirty="0">
              <a:latin typeface="Book Antiqua" pitchFamily="18" charset="0"/>
            </a:endParaRPr>
          </a:p>
          <a:p>
            <a:pPr algn="ctr"/>
            <a:endParaRPr lang="en-US" sz="3200" dirty="0">
              <a:latin typeface="Book Antiqua" pitchFamily="18" charset="0"/>
            </a:endParaRPr>
          </a:p>
          <a:p>
            <a:pPr algn="ctr"/>
            <a:r>
              <a:rPr lang="hr-HR" sz="2800" dirty="0" smtClean="0">
                <a:latin typeface="Book Antiqua" pitchFamily="18" charset="0"/>
              </a:rPr>
              <a:t> </a:t>
            </a:r>
            <a:endParaRPr lang="hr-HR" sz="3200" dirty="0">
              <a:latin typeface="Book Antiqu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324600" y="1066800"/>
            <a:ext cx="5025390" cy="2446824"/>
          </a:xfrm>
        </p:spPr>
        <p:txBody>
          <a:bodyPr/>
          <a:lstStyle/>
          <a:p>
            <a:pPr algn="ctr"/>
            <a:endParaRPr lang="en-US" sz="2800" dirty="0">
              <a:latin typeface="Book Antiqua" pitchFamily="18" charset="0"/>
            </a:endParaRPr>
          </a:p>
          <a:p>
            <a:pPr algn="ctr"/>
            <a:r>
              <a:rPr lang="hr-HR" sz="2800" b="1" dirty="0">
                <a:solidFill>
                  <a:srgbClr val="FF0000"/>
                </a:solidFill>
                <a:latin typeface="Book Antiqua" pitchFamily="18" charset="0"/>
              </a:rPr>
              <a:t>AKO IMA</a:t>
            </a: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  </a:t>
            </a:r>
            <a:r>
              <a:rPr lang="hr-HR" sz="2800" b="1" dirty="0">
                <a:solidFill>
                  <a:srgbClr val="FF0000"/>
                </a:solidFill>
                <a:latin typeface="Book Antiqua" pitchFamily="18" charset="0"/>
              </a:rPr>
              <a:t>IZREČENU MJERU SAMOIZOLACIJE 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r>
              <a:rPr lang="hr-HR" sz="2800" dirty="0">
                <a:latin typeface="Book Antiqua" pitchFamily="18" charset="0"/>
              </a:rPr>
              <a:t>ILI AKO JE DIJETE ZARAŽENO S COVID-</a:t>
            </a:r>
            <a:r>
              <a:rPr lang="hr-HR" sz="2000" dirty="0">
                <a:latin typeface="Book Antiqua" pitchFamily="18" charset="0"/>
              </a:rPr>
              <a:t>19</a:t>
            </a: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1158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kern="0" dirty="0">
                <a:solidFill>
                  <a:srgbClr val="00B050"/>
                </a:solidFill>
                <a:latin typeface="Book Antiqua" pitchFamily="18" charset="0"/>
                <a:ea typeface="+mj-ea"/>
              </a:rPr>
              <a:t>RODITELJ</a:t>
            </a:r>
            <a:r>
              <a:rPr lang="en-US" sz="2800" b="1" kern="0" dirty="0">
                <a:solidFill>
                  <a:srgbClr val="00B050"/>
                </a:solidFill>
                <a:latin typeface="Book Antiqua" pitchFamily="18" charset="0"/>
                <a:ea typeface="+mj-ea"/>
              </a:rPr>
              <a:t> NE </a:t>
            </a:r>
            <a:r>
              <a:rPr lang="en-US" sz="2800" b="1" kern="0" dirty="0" smtClean="0">
                <a:solidFill>
                  <a:srgbClr val="00B050"/>
                </a:solidFill>
                <a:latin typeface="Book Antiqua" pitchFamily="18" charset="0"/>
                <a:ea typeface="+mj-ea"/>
              </a:rPr>
              <a:t>SMIJE DOVODITI   </a:t>
            </a:r>
            <a:r>
              <a:rPr lang="en-US" sz="2800" b="1" kern="0" dirty="0">
                <a:solidFill>
                  <a:srgbClr val="00B050"/>
                </a:solidFill>
                <a:latin typeface="Book Antiqua" pitchFamily="18" charset="0"/>
                <a:ea typeface="+mj-ea"/>
              </a:rPr>
              <a:t>DIJETE  U  USTANOVU</a:t>
            </a:r>
          </a:p>
          <a:p>
            <a:pPr algn="ctr"/>
            <a:r>
              <a:rPr lang="en-US" sz="3600" b="1" kern="0" dirty="0" smtClean="0">
                <a:solidFill>
                  <a:srgbClr val="00B050"/>
                </a:solidFill>
                <a:latin typeface="Book Antiqua" pitchFamily="18" charset="0"/>
                <a:ea typeface="+mj-ea"/>
              </a:rPr>
              <a:t> 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66" y="3581400"/>
            <a:ext cx="3648134" cy="188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857"/>
            <a:ext cx="2057400" cy="18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038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906000" cy="492443"/>
          </a:xfrm>
        </p:spPr>
        <p:txBody>
          <a:bodyPr/>
          <a:lstStyle/>
          <a:p>
            <a:pPr algn="ctr"/>
            <a:r>
              <a:rPr lang="hr-HR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>RODITELJ IMA OBVEZU </a:t>
            </a:r>
            <a:endParaRPr lang="hr-HR" sz="32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11734800" cy="6063198"/>
          </a:xfrm>
        </p:spPr>
        <p:txBody>
          <a:bodyPr/>
          <a:lstStyle/>
          <a:p>
            <a:pPr algn="ctr"/>
            <a:r>
              <a:rPr lang="hr-HR" sz="2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SVAKI </a:t>
            </a:r>
            <a:r>
              <a:rPr lang="hr-HR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DAN PRIJE DOLASKA U ŠKOLU </a:t>
            </a:r>
            <a:r>
              <a:rPr lang="hr-HR" sz="2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DJETETU </a:t>
            </a:r>
            <a:r>
              <a:rPr lang="hr-HR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MJERITI TEMPERATURU </a:t>
            </a:r>
            <a:endParaRPr lang="hr-HR" sz="2800" b="1" dirty="0" smtClean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pPr algn="ctr"/>
            <a:endParaRPr lang="hr-HR" dirty="0" smtClean="0">
              <a:latin typeface="Book Antiqua" panose="02040602050305030304" pitchFamily="18" charset="0"/>
            </a:endParaRPr>
          </a:p>
          <a:p>
            <a:pPr algn="ctr"/>
            <a:endParaRPr lang="hr-HR" sz="800" dirty="0">
              <a:latin typeface="Book Antiqua" panose="02040602050305030304" pitchFamily="18" charset="0"/>
            </a:endParaRPr>
          </a:p>
          <a:p>
            <a:pPr algn="ctr"/>
            <a:r>
              <a:rPr lang="hr-HR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UKOLIKO  JE TEMPERATURA IZMEĐU 37,2 – 37,5  RADITELJ 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hr-HR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hr-HR" sz="2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treba javiti</a:t>
            </a:r>
            <a:r>
              <a:rPr lang="en-US" sz="2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endParaRPr lang="en-US" sz="24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hr-HR" sz="2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hr-HR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RAVNATELJU USTANOVE </a:t>
            </a:r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i</a:t>
            </a:r>
          </a:p>
          <a:p>
            <a:pPr algn="ctr"/>
            <a:r>
              <a:rPr lang="hr-HR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SVOM  OBITELJSKOM LIJEČNIKU</a:t>
            </a:r>
            <a:r>
              <a:rPr lang="hr-HR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hr-HR" sz="2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I DIJETE OSTAVITI DOM</a:t>
            </a:r>
            <a:r>
              <a:rPr lang="hr-HR" sz="28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A</a:t>
            </a:r>
          </a:p>
          <a:p>
            <a:pPr algn="ctr"/>
            <a:endParaRPr lang="hr-HR" sz="28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endParaRPr lang="hr-HR" sz="28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endParaRPr lang="hr-HR" sz="28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endParaRPr lang="hr-HR" sz="28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6" y="2895600"/>
            <a:ext cx="1782455" cy="25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836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3575" y="381000"/>
            <a:ext cx="6118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5" dirty="0" smtClean="0">
                <a:solidFill>
                  <a:srgbClr val="4966AC"/>
                </a:solidFill>
              </a:rPr>
              <a:t> 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533400"/>
            <a:ext cx="10363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 smtClean="0">
                <a:solidFill>
                  <a:srgbClr val="3477B1"/>
                </a:solidFill>
                <a:latin typeface="Book Antiqua" panose="02040602050305030304" pitchFamily="18" charset="0"/>
                <a:cs typeface="Impact"/>
              </a:rPr>
              <a:t>KOMUNIKACIJA</a:t>
            </a:r>
            <a:r>
              <a:rPr lang="en-US" sz="3200" b="1" spc="-5" dirty="0" smtClean="0">
                <a:solidFill>
                  <a:srgbClr val="3477B1"/>
                </a:solidFill>
                <a:latin typeface="Book Antiqua" panose="02040602050305030304" pitchFamily="18" charset="0"/>
                <a:cs typeface="Impact"/>
              </a:rPr>
              <a:t> RODITELJA </a:t>
            </a:r>
            <a:r>
              <a:rPr sz="3200" b="1" spc="-5" dirty="0" smtClean="0">
                <a:solidFill>
                  <a:srgbClr val="3477B1"/>
                </a:solidFill>
                <a:latin typeface="Book Antiqua" panose="02040602050305030304" pitchFamily="18" charset="0"/>
                <a:cs typeface="Impact"/>
              </a:rPr>
              <a:t>SA</a:t>
            </a:r>
            <a:r>
              <a:rPr sz="3200" b="1" spc="5" dirty="0" smtClean="0">
                <a:solidFill>
                  <a:srgbClr val="3477B1"/>
                </a:solidFill>
                <a:latin typeface="Book Antiqua" panose="02040602050305030304" pitchFamily="18" charset="0"/>
                <a:cs typeface="Impact"/>
              </a:rPr>
              <a:t> </a:t>
            </a:r>
            <a:r>
              <a:rPr lang="hr-HR" sz="3200" b="1" spc="5" dirty="0" smtClean="0">
                <a:solidFill>
                  <a:srgbClr val="3477B1"/>
                </a:solidFill>
                <a:latin typeface="Book Antiqua" panose="02040602050305030304" pitchFamily="18" charset="0"/>
                <a:cs typeface="Impact"/>
              </a:rPr>
              <a:t> </a:t>
            </a:r>
            <a:r>
              <a:rPr sz="3200" b="1" spc="-20" dirty="0" smtClean="0">
                <a:solidFill>
                  <a:srgbClr val="3477B1"/>
                </a:solidFill>
                <a:latin typeface="Book Antiqua" panose="02040602050305030304" pitchFamily="18" charset="0"/>
                <a:cs typeface="Impact"/>
              </a:rPr>
              <a:t>ŠKOLOM</a:t>
            </a:r>
            <a:endParaRPr lang="en-US" sz="3200" b="1" spc="-20" dirty="0" smtClean="0">
              <a:solidFill>
                <a:srgbClr val="3477B1"/>
              </a:solidFill>
              <a:latin typeface="Book Antiqua" panose="02040602050305030304" pitchFamily="18" charset="0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925" y="1752600"/>
            <a:ext cx="5265420" cy="4962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 algn="ctr">
              <a:lnSpc>
                <a:spcPct val="200000"/>
              </a:lnSpc>
              <a:spcBef>
                <a:spcPts val="100"/>
              </a:spcBef>
              <a:buClr>
                <a:srgbClr val="4966AC"/>
              </a:buClr>
              <a:buSzPct val="158823"/>
              <a:buFont typeface="Arial"/>
              <a:buChar char="•"/>
              <a:tabLst>
                <a:tab pos="241935" algn="l"/>
              </a:tabLst>
            </a:pPr>
            <a:r>
              <a:rPr lang="en-US" sz="3200" b="1" spc="-5" dirty="0" smtClean="0">
                <a:latin typeface="Garamond" panose="02020404030301010803" pitchFamily="18" charset="0"/>
                <a:cs typeface="Impact"/>
              </a:rPr>
              <a:t> ODVIJA SE ISKLJUČIVO PUTEM TELEFONA,  SMS, E MAILA </a:t>
            </a:r>
            <a:endParaRPr lang="en-US" sz="3200" b="1" spc="-5" dirty="0">
              <a:latin typeface="Garamond" panose="02020404030301010803" pitchFamily="18" charset="0"/>
              <a:cs typeface="Impact"/>
            </a:endParaRPr>
          </a:p>
          <a:p>
            <a:pPr marL="12065" marR="5080" algn="ctr">
              <a:lnSpc>
                <a:spcPct val="200000"/>
              </a:lnSpc>
              <a:spcBef>
                <a:spcPts val="100"/>
              </a:spcBef>
              <a:buClr>
                <a:srgbClr val="4966AC"/>
              </a:buClr>
              <a:buSzPct val="158823"/>
              <a:tabLst>
                <a:tab pos="241935" algn="l"/>
              </a:tabLst>
            </a:pPr>
            <a:r>
              <a:rPr lang="hr-HR" sz="3200" b="1" spc="-20" dirty="0" smtClean="0">
                <a:solidFill>
                  <a:srgbClr val="FF0000"/>
                </a:solidFill>
                <a:latin typeface="Book Antiqua" panose="02040602050305030304" pitchFamily="18" charset="0"/>
                <a:cs typeface="Impact"/>
              </a:rPr>
              <a:t>nema </a:t>
            </a:r>
            <a:r>
              <a:rPr lang="hr-HR" sz="3200" b="1" spc="-20" dirty="0">
                <a:solidFill>
                  <a:srgbClr val="FF0000"/>
                </a:solidFill>
                <a:latin typeface="Book Antiqua" panose="02040602050305030304" pitchFamily="18" charset="0"/>
                <a:cs typeface="Impact"/>
              </a:rPr>
              <a:t>klasičnih informacija</a:t>
            </a:r>
            <a:endParaRPr lang="hr-HR" sz="3200" b="1" dirty="0">
              <a:solidFill>
                <a:srgbClr val="FF0000"/>
              </a:solidFill>
              <a:latin typeface="Book Antiqua" panose="02040602050305030304" pitchFamily="18" charset="0"/>
              <a:cs typeface="Impact"/>
            </a:endParaRPr>
          </a:p>
          <a:p>
            <a:pPr marL="241300" marR="5080" indent="-229235" algn="ctr">
              <a:lnSpc>
                <a:spcPct val="200000"/>
              </a:lnSpc>
              <a:spcBef>
                <a:spcPts val="100"/>
              </a:spcBef>
              <a:buClr>
                <a:srgbClr val="4966AC"/>
              </a:buClr>
              <a:buSzPct val="158823"/>
              <a:buFont typeface="Arial"/>
              <a:buChar char="•"/>
              <a:tabLst>
                <a:tab pos="241935" algn="l"/>
              </a:tabLst>
            </a:pPr>
            <a:endParaRPr sz="3200" b="1" dirty="0">
              <a:latin typeface="Garamond" panose="02020404030301010803" pitchFamily="18" charset="0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3200" y="1508426"/>
            <a:ext cx="4841240" cy="1748556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41300" indent="-228600" algn="ctr">
              <a:lnSpc>
                <a:spcPct val="100000"/>
              </a:lnSpc>
              <a:spcBef>
                <a:spcPts val="1115"/>
              </a:spcBef>
              <a:buClr>
                <a:srgbClr val="4966AC"/>
              </a:buClr>
              <a:buSzPct val="158823"/>
              <a:buFont typeface="Arial"/>
              <a:buChar char="•"/>
              <a:tabLst>
                <a:tab pos="241300" algn="l"/>
              </a:tabLst>
            </a:pPr>
            <a:r>
              <a:rPr lang="hr-HR" sz="2400" b="1" dirty="0" smtClean="0">
                <a:latin typeface="Garamond" panose="02020404030301010803" pitchFamily="18" charset="0"/>
                <a:cs typeface="Impact"/>
              </a:rPr>
              <a:t> </a:t>
            </a:r>
            <a:r>
              <a:rPr lang="hr-HR" sz="2400" b="1" dirty="0" smtClean="0">
                <a:solidFill>
                  <a:srgbClr val="00B050"/>
                </a:solidFill>
                <a:latin typeface="Garamond" panose="02020404030301010803" pitchFamily="18" charset="0"/>
                <a:cs typeface="Impact"/>
              </a:rPr>
              <a:t>ZAJEDNO DIJELIMO ISTE</a:t>
            </a:r>
            <a:r>
              <a:rPr lang="hr-HR" sz="2400" b="1" spc="-90" dirty="0" smtClean="0">
                <a:solidFill>
                  <a:srgbClr val="00B050"/>
                </a:solidFill>
                <a:latin typeface="Garamond" panose="02020404030301010803" pitchFamily="18" charset="0"/>
                <a:cs typeface="Impact"/>
              </a:rPr>
              <a:t> </a:t>
            </a:r>
            <a:r>
              <a:rPr lang="hr-HR" sz="2400" b="1" dirty="0" smtClean="0">
                <a:solidFill>
                  <a:srgbClr val="00B050"/>
                </a:solidFill>
                <a:latin typeface="Garamond" panose="02020404030301010803" pitchFamily="18" charset="0"/>
                <a:cs typeface="Impact"/>
              </a:rPr>
              <a:t>BRIGE</a:t>
            </a:r>
          </a:p>
          <a:p>
            <a:pPr marL="241300" algn="ctr">
              <a:lnSpc>
                <a:spcPct val="100000"/>
              </a:lnSpc>
              <a:spcBef>
                <a:spcPts val="1019"/>
              </a:spcBef>
            </a:pPr>
            <a:r>
              <a:rPr lang="hr-HR" sz="2400" b="1" dirty="0" smtClean="0">
                <a:solidFill>
                  <a:srgbClr val="00B050"/>
                </a:solidFill>
                <a:latin typeface="Garamond" panose="02020404030301010803" pitchFamily="18" charset="0"/>
                <a:cs typeface="Impact"/>
              </a:rPr>
              <a:t>I ŽELIMO NAJBOLJE</a:t>
            </a:r>
            <a:r>
              <a:rPr lang="hr-HR" sz="2400" b="1" spc="-35" dirty="0" smtClean="0">
                <a:solidFill>
                  <a:srgbClr val="00B050"/>
                </a:solidFill>
                <a:latin typeface="Garamond" panose="02020404030301010803" pitchFamily="18" charset="0"/>
                <a:cs typeface="Impact"/>
              </a:rPr>
              <a:t>  ZA </a:t>
            </a:r>
            <a:r>
              <a:rPr lang="hr-HR" sz="2400" b="1" dirty="0" smtClean="0">
                <a:solidFill>
                  <a:srgbClr val="00B050"/>
                </a:solidFill>
                <a:latin typeface="Garamond" panose="02020404030301010803" pitchFamily="18" charset="0"/>
                <a:cs typeface="Impact"/>
              </a:rPr>
              <a:t>DJECU</a:t>
            </a:r>
            <a:endParaRPr lang="hr-HR" sz="2400" b="1" dirty="0">
              <a:solidFill>
                <a:srgbClr val="00B050"/>
              </a:solidFill>
              <a:latin typeface="Garamond" panose="02020404030301010803" pitchFamily="18" charset="0"/>
              <a:cs typeface="Impac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6" t="18425" r="33677" b="7232"/>
          <a:stretch/>
        </p:blipFill>
        <p:spPr bwMode="auto">
          <a:xfrm>
            <a:off x="6002482" y="3256982"/>
            <a:ext cx="824345" cy="159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3581400"/>
            <a:ext cx="29972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0972800" cy="984885"/>
          </a:xfrm>
        </p:spPr>
        <p:txBody>
          <a:bodyPr/>
          <a:lstStyle/>
          <a:p>
            <a:pPr algn="ctr"/>
            <a:r>
              <a:rPr lang="hr-HR" sz="3200" b="1" dirty="0" smtClean="0">
                <a:latin typeface="Book Antiqua" panose="02040602050305030304" pitchFamily="18" charset="0"/>
              </a:rPr>
              <a:t>ZA SURADNJU I SVA PITANJA </a:t>
            </a:r>
            <a:br>
              <a:rPr lang="hr-HR" sz="3200" b="1" dirty="0" smtClean="0">
                <a:latin typeface="Book Antiqua" panose="02040602050305030304" pitchFamily="18" charset="0"/>
              </a:rPr>
            </a:br>
            <a:r>
              <a:rPr lang="hr-HR" sz="3200" b="1" dirty="0" smtClean="0">
                <a:latin typeface="Book Antiqua" panose="02040602050305030304" pitchFamily="18" charset="0"/>
              </a:rPr>
              <a:t>STOJE  VAM NA RASPOLAGANJU ….</a:t>
            </a:r>
            <a:endParaRPr lang="hr-HR" sz="3200" b="1" dirty="0">
              <a:latin typeface="Book Antiqua" panose="0204060205030503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533400" y="1828800"/>
            <a:ext cx="5303520" cy="3447098"/>
          </a:xfrm>
        </p:spPr>
        <p:txBody>
          <a:bodyPr/>
          <a:lstStyle/>
          <a:p>
            <a:pPr algn="ctr"/>
            <a:r>
              <a:rPr lang="hr-HR" sz="2800" b="1" dirty="0" smtClean="0">
                <a:solidFill>
                  <a:srgbClr val="00B0F0"/>
                </a:solidFill>
              </a:rPr>
              <a:t>VAŠI UČITELJI </a:t>
            </a:r>
          </a:p>
          <a:p>
            <a:pPr algn="ctr"/>
            <a:endParaRPr lang="hr-HR" sz="2400" b="1" dirty="0">
              <a:solidFill>
                <a:srgbClr val="00B0F0"/>
              </a:solidFill>
            </a:endParaRPr>
          </a:p>
          <a:p>
            <a:pPr algn="ctr"/>
            <a:r>
              <a:rPr lang="hr-HR" sz="3200" b="1" dirty="0" smtClean="0">
                <a:solidFill>
                  <a:srgbClr val="7030A0"/>
                </a:solidFill>
              </a:rPr>
              <a:t>STRUČNI SURADNICI </a:t>
            </a:r>
          </a:p>
          <a:p>
            <a:pPr algn="ctr"/>
            <a:endParaRPr lang="hr-HR" sz="2400" b="1" dirty="0">
              <a:solidFill>
                <a:srgbClr val="00B0F0"/>
              </a:solidFill>
            </a:endParaRPr>
          </a:p>
          <a:p>
            <a:pPr algn="ctr"/>
            <a:r>
              <a:rPr lang="hr-HR" sz="2800" b="1" dirty="0" smtClean="0">
                <a:solidFill>
                  <a:srgbClr val="00B050"/>
                </a:solidFill>
              </a:rPr>
              <a:t>ADMINISTRATIVNO – TEHNIČKA SLUŽBA </a:t>
            </a:r>
          </a:p>
          <a:p>
            <a:pPr algn="ctr"/>
            <a:endParaRPr lang="hr-HR" sz="2000" b="1" dirty="0">
              <a:solidFill>
                <a:srgbClr val="00B0F0"/>
              </a:solidFill>
            </a:endParaRPr>
          </a:p>
          <a:p>
            <a:pPr algn="ctr"/>
            <a:r>
              <a:rPr lang="hr-HR" sz="4000" b="1" dirty="0" smtClean="0">
                <a:solidFill>
                  <a:srgbClr val="FFC000"/>
                </a:solidFill>
              </a:rPr>
              <a:t>RAVNATELJICA ŠKOLE </a:t>
            </a:r>
            <a:endParaRPr lang="hr-HR" sz="4000" b="1" dirty="0">
              <a:solidFill>
                <a:srgbClr val="FFC00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3"/>
          </p:nvPr>
        </p:nvSpPr>
        <p:spPr>
          <a:xfrm>
            <a:off x="6407658" y="1612214"/>
            <a:ext cx="5025390" cy="1415772"/>
          </a:xfrm>
        </p:spPr>
        <p:txBody>
          <a:bodyPr/>
          <a:lstStyle/>
          <a:p>
            <a:pPr algn="ctr"/>
            <a:r>
              <a:rPr lang="hr-HR" sz="36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endParaRPr lang="hr-HR" sz="28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endParaRPr lang="hr-HR" sz="28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478187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4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33400" y="762000"/>
            <a:ext cx="11264646" cy="415498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r-HR" sz="3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HVALA  ŠTO  SLUŠATE PREPORUKE </a:t>
            </a:r>
            <a:br>
              <a:rPr lang="hr-HR" sz="3600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HZJZ</a:t>
            </a:r>
            <a:r>
              <a:rPr lang="hr-HR" sz="3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hr-HR" sz="3600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hr-HR" sz="3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I  TAKO ČUVATE ZDRAVLJE  SVIH NAS</a:t>
            </a:r>
            <a:endParaRPr lang="hr-HR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42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459" y="152400"/>
            <a:ext cx="11353800" cy="1846659"/>
          </a:xfrm>
        </p:spPr>
        <p:txBody>
          <a:bodyPr/>
          <a:lstStyle/>
          <a:p>
            <a:pPr algn="ctr"/>
            <a:r>
              <a:rPr lang="hr-HR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USPJET</a:t>
            </a:r>
            <a:r>
              <a:rPr lang="en-US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</a:t>
            </a:r>
            <a:r>
              <a:rPr lang="hr-HR" sz="4000" dirty="0">
                <a:solidFill>
                  <a:srgbClr val="C00000"/>
                </a:solidFill>
                <a:latin typeface="Book Antiqua" panose="02040602050305030304" pitchFamily="18" charset="0"/>
              </a:rPr>
              <a:t>ĆEMO </a:t>
            </a:r>
            <a:r>
              <a:rPr lang="en-US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hr-HR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ZAJEDNO !!! </a:t>
            </a:r>
            <a:br>
              <a:rPr lang="hr-HR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hr-HR" sz="40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AKO </a:t>
            </a:r>
            <a:r>
              <a:rPr lang="hr-HR" sz="4000" dirty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hr-HR" sz="4000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hr-HR" sz="40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OSTANEMO ODGOVORNI </a:t>
            </a:r>
            <a:endParaRPr lang="hr-HR" sz="40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6790"/>
            <a:ext cx="10954855" cy="310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41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744200" cy="861774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Book Antiqua" pitchFamily="18" charset="0"/>
              </a:rPr>
              <a:t>  </a:t>
            </a:r>
            <a:r>
              <a:rPr lang="pl-PL" sz="2800" b="1" dirty="0" smtClean="0">
                <a:solidFill>
                  <a:srgbClr val="7030A0"/>
                </a:solidFill>
                <a:latin typeface="Book Antiqua" pitchFamily="18" charset="0"/>
              </a:rPr>
              <a:t>ORGANIZACIJA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pl-PL" sz="2800" b="1" dirty="0" smtClean="0">
                <a:solidFill>
                  <a:srgbClr val="7030A0"/>
                </a:solidFill>
                <a:latin typeface="Book Antiqua" pitchFamily="18" charset="0"/>
              </a:rPr>
              <a:t> NASTAVE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pl-PL" sz="2800" b="1" dirty="0" smtClean="0">
                <a:solidFill>
                  <a:srgbClr val="7030A0"/>
                </a:solidFill>
                <a:latin typeface="Book Antiqua" pitchFamily="18" charset="0"/>
              </a:rPr>
              <a:t>U 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pl-PL" sz="2800" b="1" dirty="0" smtClean="0">
                <a:solidFill>
                  <a:srgbClr val="7030A0"/>
                </a:solidFill>
                <a:latin typeface="Book Antiqua" pitchFamily="18" charset="0"/>
              </a:rPr>
              <a:t>MJEŠOVITOM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pl-PL" sz="2800" b="1" dirty="0" smtClean="0">
                <a:solidFill>
                  <a:srgbClr val="7030A0"/>
                </a:solidFill>
                <a:latin typeface="Book Antiqua" pitchFamily="18" charset="0"/>
              </a:rPr>
              <a:t> MODELU</a:t>
            </a:r>
            <a:endParaRPr lang="hr-HR" sz="28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30887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ook Antiqua" pitchFamily="18" charset="0"/>
                <a:cs typeface="Aharoni" pitchFamily="2" charset="-79"/>
              </a:rPr>
              <a:t>U PERIODU OD 25.5.2020.   </a:t>
            </a:r>
          </a:p>
          <a:p>
            <a:endParaRPr lang="en-US" sz="2800" dirty="0">
              <a:latin typeface="Book Antiqua" pitchFamily="18" charset="0"/>
              <a:cs typeface="Aharoni" pitchFamily="2" charset="-79"/>
            </a:endParaRPr>
          </a:p>
          <a:p>
            <a:pPr algn="ctr"/>
            <a:r>
              <a:rPr lang="vi-VN" sz="2800" dirty="0" smtClean="0">
                <a:latin typeface="Book Antiqua" pitchFamily="18" charset="0"/>
                <a:cs typeface="Aharoni" pitchFamily="2" charset="-79"/>
              </a:rPr>
              <a:t>za </a:t>
            </a:r>
            <a:r>
              <a:rPr lang="vi-VN" sz="2800" dirty="0">
                <a:latin typeface="Book Antiqua" pitchFamily="18" charset="0"/>
                <a:cs typeface="Aharoni" pitchFamily="2" charset="-79"/>
              </a:rPr>
              <a:t>učenike razredne </a:t>
            </a:r>
            <a:r>
              <a:rPr lang="vi-VN" sz="2800" dirty="0" smtClean="0">
                <a:latin typeface="Book Antiqua" pitchFamily="18" charset="0"/>
                <a:cs typeface="Aharoni" pitchFamily="2" charset="-79"/>
              </a:rPr>
              <a:t>nastave</a:t>
            </a:r>
            <a:r>
              <a:rPr lang="en-US" sz="2800" dirty="0">
                <a:latin typeface="Book Antiqua" pitchFamily="18" charset="0"/>
                <a:cs typeface="Aharoni" pitchFamily="2" charset="-79"/>
              </a:rPr>
              <a:t> </a:t>
            </a:r>
            <a:r>
              <a:rPr lang="hr-HR" sz="2800" dirty="0" smtClean="0">
                <a:latin typeface="Book Antiqua" pitchFamily="18" charset="0"/>
                <a:cs typeface="Aharoni" pitchFamily="2" charset="-79"/>
              </a:rPr>
              <a:t>provodit će se </a:t>
            </a:r>
          </a:p>
          <a:p>
            <a:pPr algn="ctr"/>
            <a:endParaRPr lang="en-US" sz="2800" dirty="0" smtClean="0">
              <a:latin typeface="Book Antiqua" pitchFamily="18" charset="0"/>
              <a:cs typeface="Aharoni" pitchFamily="2" charset="-79"/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  <a:cs typeface="Aharoni" pitchFamily="2" charset="-79"/>
              </a:rPr>
              <a:t>NASTAVA</a:t>
            </a:r>
            <a:r>
              <a:rPr lang="vi-VN" sz="2800" b="1" dirty="0" smtClean="0">
                <a:solidFill>
                  <a:srgbClr val="00B050"/>
                </a:solidFill>
                <a:latin typeface="Book Antiqua" pitchFamily="18" charset="0"/>
                <a:cs typeface="Aharoni" pitchFamily="2" charset="-79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  <a:cs typeface="Aharoni" pitchFamily="2" charset="-79"/>
              </a:rPr>
              <a:t>  </a:t>
            </a:r>
            <a:r>
              <a:rPr lang="vi-VN" sz="2800" b="1" dirty="0" smtClean="0">
                <a:solidFill>
                  <a:srgbClr val="00B050"/>
                </a:solidFill>
                <a:latin typeface="Book Antiqua" pitchFamily="18" charset="0"/>
                <a:cs typeface="Aharoni" pitchFamily="2" charset="-79"/>
              </a:rPr>
              <a:t>NAJVEĆIM </a:t>
            </a:r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  <a:cs typeface="Aharoni" pitchFamily="2" charset="-79"/>
              </a:rPr>
              <a:t>   </a:t>
            </a:r>
            <a:r>
              <a:rPr lang="vi-VN" sz="2800" b="1" dirty="0" smtClean="0">
                <a:solidFill>
                  <a:srgbClr val="00B050"/>
                </a:solidFill>
                <a:latin typeface="Book Antiqua" pitchFamily="18" charset="0"/>
                <a:cs typeface="Aharoni" pitchFamily="2" charset="-79"/>
              </a:rPr>
              <a:t>DIJELOM </a:t>
            </a:r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  <a:cs typeface="Aharoni" pitchFamily="2" charset="-79"/>
              </a:rPr>
              <a:t>  </a:t>
            </a:r>
            <a:r>
              <a:rPr lang="vi-VN" sz="2800" b="1" dirty="0" smtClean="0">
                <a:solidFill>
                  <a:srgbClr val="00B050"/>
                </a:solidFill>
                <a:latin typeface="Book Antiqua" pitchFamily="18" charset="0"/>
                <a:cs typeface="Aharoni" pitchFamily="2" charset="-79"/>
              </a:rPr>
              <a:t>U </a:t>
            </a:r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  <a:cs typeface="Aharoni" pitchFamily="2" charset="-79"/>
              </a:rPr>
              <a:t>  </a:t>
            </a:r>
            <a:r>
              <a:rPr lang="vi-VN" sz="2800" b="1" dirty="0" smtClean="0">
                <a:solidFill>
                  <a:srgbClr val="00B050"/>
                </a:solidFill>
                <a:latin typeface="Book Antiqua" pitchFamily="18" charset="0"/>
                <a:cs typeface="Aharoni" pitchFamily="2" charset="-79"/>
              </a:rPr>
              <a:t>ŠKOLI, </a:t>
            </a:r>
            <a:endParaRPr lang="en-US" sz="2800" b="1" dirty="0" smtClean="0">
              <a:solidFill>
                <a:srgbClr val="00B050"/>
              </a:solidFill>
              <a:latin typeface="Book Antiqua" pitchFamily="18" charset="0"/>
              <a:cs typeface="Aharoni" pitchFamily="2" charset="-79"/>
            </a:endParaRPr>
          </a:p>
          <a:p>
            <a:pPr algn="ctr"/>
            <a:endParaRPr lang="en-US" sz="2800" dirty="0" smtClean="0">
              <a:latin typeface="Book Antiqua" pitchFamily="18" charset="0"/>
              <a:cs typeface="Aharoni" pitchFamily="2" charset="-79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Book Antiqua" pitchFamily="18" charset="0"/>
                <a:cs typeface="Aharoni" pitchFamily="2" charset="-79"/>
              </a:rPr>
              <a:t>ali </a:t>
            </a:r>
            <a:r>
              <a:rPr lang="vi-VN" sz="2800" b="1" dirty="0">
                <a:solidFill>
                  <a:srgbClr val="FF0000"/>
                </a:solidFill>
                <a:latin typeface="Book Antiqua" pitchFamily="18" charset="0"/>
                <a:cs typeface="Aharoni" pitchFamily="2" charset="-79"/>
              </a:rPr>
              <a:t>u promijenjenim uvjetima </a:t>
            </a:r>
            <a:endParaRPr lang="en-US" sz="2800" b="1" dirty="0" smtClean="0">
              <a:solidFill>
                <a:srgbClr val="FF0000"/>
              </a:solidFill>
              <a:latin typeface="Book Antiqua" pitchFamily="18" charset="0"/>
              <a:cs typeface="Aharoni" pitchFamily="2" charset="-79"/>
            </a:endParaRPr>
          </a:p>
          <a:p>
            <a:pPr algn="ctr"/>
            <a:r>
              <a:rPr lang="vi-VN" sz="2800" dirty="0" smtClean="0">
                <a:latin typeface="Book Antiqua" pitchFamily="18" charset="0"/>
                <a:cs typeface="Aharoni" pitchFamily="2" charset="-79"/>
              </a:rPr>
              <a:t>u </a:t>
            </a:r>
            <a:r>
              <a:rPr lang="vi-VN" sz="2800" dirty="0">
                <a:latin typeface="Book Antiqua" pitchFamily="18" charset="0"/>
                <a:cs typeface="Aharoni" pitchFamily="2" charset="-79"/>
              </a:rPr>
              <a:t>odnosu na redovitu nastavu, </a:t>
            </a:r>
            <a:endParaRPr lang="en-US" sz="2800" dirty="0" smtClean="0">
              <a:latin typeface="Book Antiqua" pitchFamily="18" charset="0"/>
              <a:cs typeface="Aharoni" pitchFamily="2" charset="-79"/>
            </a:endParaRPr>
          </a:p>
          <a:p>
            <a:pPr algn="ctr"/>
            <a:endParaRPr lang="en-US" sz="2800" dirty="0" smtClean="0">
              <a:latin typeface="Book Antiqua" pitchFamily="18" charset="0"/>
              <a:cs typeface="Aharoni" pitchFamily="2" charset="-79"/>
            </a:endParaRPr>
          </a:p>
          <a:p>
            <a:pPr algn="ctr"/>
            <a:r>
              <a:rPr lang="vi-VN" sz="2800" b="1" dirty="0" smtClean="0">
                <a:solidFill>
                  <a:srgbClr val="7030A0"/>
                </a:solidFill>
                <a:latin typeface="Book Antiqua" pitchFamily="18" charset="0"/>
                <a:cs typeface="Aharoni" pitchFamily="2" charset="-79"/>
              </a:rPr>
              <a:t>a </a:t>
            </a:r>
            <a:r>
              <a:rPr lang="vi-VN" sz="2800" b="1" dirty="0">
                <a:solidFill>
                  <a:srgbClr val="7030A0"/>
                </a:solidFill>
                <a:latin typeface="Book Antiqua" pitchFamily="18" charset="0"/>
                <a:cs typeface="Aharoni" pitchFamily="2" charset="-79"/>
              </a:rPr>
              <a:t>manjim dijelom kao nastava na daljinu.</a:t>
            </a:r>
            <a:endParaRPr lang="hr-HR" sz="2800" b="1" dirty="0">
              <a:solidFill>
                <a:srgbClr val="7030A0"/>
              </a:solidFill>
              <a:latin typeface="Book Antiqua" pitchFamily="18" charset="0"/>
              <a:cs typeface="Aharoni" pitchFamily="2" charset="-79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8"/>
          <a:stretch/>
        </p:blipFill>
        <p:spPr bwMode="auto">
          <a:xfrm>
            <a:off x="152400" y="3124200"/>
            <a:ext cx="1496291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7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11125200" cy="553998"/>
          </a:xfrm>
        </p:spPr>
        <p:txBody>
          <a:bodyPr/>
          <a:lstStyle/>
          <a:p>
            <a:pPr algn="ctr"/>
            <a:r>
              <a:rPr lang="en-US" sz="3600" dirty="0" smtClean="0">
                <a:latin typeface="Book Antiqua" pitchFamily="18" charset="0"/>
              </a:rPr>
              <a:t>PREMA UPUTAMA   I  PREPORUKAMA </a:t>
            </a:r>
            <a:endParaRPr lang="hr-HR" sz="3600" dirty="0"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11201400" cy="4124206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hr-HR" sz="2400" dirty="0" smtClean="0">
                <a:latin typeface="Book Antiqua" pitchFamily="18" charset="0"/>
              </a:rPr>
              <a:t>koje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hr-HR" sz="2400" dirty="0" smtClean="0">
                <a:latin typeface="Book Antiqua" pitchFamily="18" charset="0"/>
              </a:rPr>
              <a:t>su </a:t>
            </a:r>
            <a:r>
              <a:rPr lang="hr-HR" sz="2400" dirty="0">
                <a:latin typeface="Book Antiqua" pitchFamily="18" charset="0"/>
              </a:rPr>
              <a:t>izradili stručnjaci 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hr-HR" sz="2400" dirty="0" smtClean="0">
                <a:solidFill>
                  <a:srgbClr val="FF0000"/>
                </a:solidFill>
                <a:latin typeface="Book Antiqua" pitchFamily="18" charset="0"/>
              </a:rPr>
              <a:t>epidemiolozi</a:t>
            </a:r>
            <a:r>
              <a:rPr lang="hr-HR" sz="2400" dirty="0">
                <a:solidFill>
                  <a:srgbClr val="FF0000"/>
                </a:solidFill>
                <a:latin typeface="Book Antiqua" pitchFamily="18" charset="0"/>
              </a:rPr>
              <a:t>, liječnici školske medicine, znanstvenici i drugi </a:t>
            </a:r>
            <a:r>
              <a:rPr lang="hr-HR" sz="2400" dirty="0" smtClean="0">
                <a:solidFill>
                  <a:srgbClr val="FF0000"/>
                </a:solidFill>
                <a:latin typeface="Book Antiqua" pitchFamily="18" charset="0"/>
              </a:rPr>
              <a:t>stručnjaci</a:t>
            </a: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r>
              <a:rPr lang="hr-HR" sz="2400" dirty="0" smtClean="0">
                <a:latin typeface="Book Antiqua" pitchFamily="18" charset="0"/>
              </a:rPr>
              <a:t>navedeno </a:t>
            </a:r>
            <a:r>
              <a:rPr lang="hr-HR" sz="2400" dirty="0">
                <a:latin typeface="Book Antiqua" pitchFamily="18" charset="0"/>
              </a:rPr>
              <a:t>je:</a:t>
            </a:r>
          </a:p>
          <a:p>
            <a:pPr algn="ctr"/>
            <a:endParaRPr lang="hr-HR" sz="2800" dirty="0">
              <a:latin typeface="Book Antiqu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r-HR" sz="2800" dirty="0">
                <a:latin typeface="Book Antiqua" pitchFamily="18" charset="0"/>
              </a:rPr>
              <a:t>„</a:t>
            </a:r>
            <a:r>
              <a:rPr lang="hr-HR" sz="2800" dirty="0">
                <a:solidFill>
                  <a:srgbClr val="0070C0"/>
                </a:solidFill>
                <a:latin typeface="Book Antiqua" pitchFamily="18" charset="0"/>
              </a:rPr>
              <a:t>Rad u predškolskim ustanovama i školama u sadašnjim epidemiološkim uvjetima</a:t>
            </a:r>
            <a:r>
              <a:rPr lang="hr-HR" sz="2800" dirty="0">
                <a:latin typeface="Book Antiqua" pitchFamily="18" charset="0"/>
              </a:rPr>
              <a:t> uz poštovanje ovih uputa smatra se </a:t>
            </a:r>
            <a:r>
              <a:rPr lang="hr-HR" sz="2800" dirty="0" smtClean="0">
                <a:solidFill>
                  <a:srgbClr val="FF0000"/>
                </a:solidFill>
                <a:latin typeface="Book Antiqua" pitchFamily="18" charset="0"/>
              </a:rPr>
              <a:t>JEDNAKO SIGURNIM </a:t>
            </a:r>
            <a:r>
              <a:rPr lang="en-US" sz="28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hr-HR" sz="2800" dirty="0" smtClean="0">
                <a:solidFill>
                  <a:srgbClr val="FF0000"/>
                </a:solidFill>
                <a:latin typeface="Book Antiqua" pitchFamily="18" charset="0"/>
              </a:rPr>
              <a:t>za </a:t>
            </a:r>
            <a:r>
              <a:rPr lang="hr-HR" sz="2800" dirty="0">
                <a:solidFill>
                  <a:srgbClr val="FF0000"/>
                </a:solidFill>
                <a:latin typeface="Book Antiqua" pitchFamily="18" charset="0"/>
              </a:rPr>
              <a:t>djecu i zaposlenike kao i rad od </a:t>
            </a:r>
            <a:r>
              <a:rPr lang="hr-HR" sz="2800" dirty="0" smtClean="0">
                <a:solidFill>
                  <a:srgbClr val="FF0000"/>
                </a:solidFill>
                <a:latin typeface="Book Antiqua" pitchFamily="18" charset="0"/>
              </a:rPr>
              <a:t>kuće</a:t>
            </a:r>
            <a:r>
              <a:rPr lang="en-US" sz="2800" dirty="0" smtClean="0">
                <a:solidFill>
                  <a:srgbClr val="FF0000"/>
                </a:solidFill>
                <a:latin typeface="Book Antiqua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hr-HR" sz="2800" dirty="0" smtClean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hr-HR" sz="2800" dirty="0" smtClean="0">
                <a:latin typeface="Book Antiqua" pitchFamily="18" charset="0"/>
              </a:rPr>
              <a:t>te </a:t>
            </a:r>
            <a:r>
              <a:rPr lang="hr-HR" sz="2800" dirty="0">
                <a:latin typeface="Book Antiqua" pitchFamily="18" charset="0"/>
              </a:rPr>
              <a:t>se omogućuje uključivanje </a:t>
            </a:r>
            <a:r>
              <a:rPr lang="hr-HR" sz="2800" b="1" dirty="0" smtClean="0">
                <a:solidFill>
                  <a:srgbClr val="00B050"/>
                </a:solidFill>
                <a:latin typeface="Book Antiqua" pitchFamily="18" charset="0"/>
              </a:rPr>
              <a:t>SVE DJECE U VRTIĆE I ŠKOLE.“</a:t>
            </a:r>
            <a:endParaRPr lang="hr-HR" sz="28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8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22503"/>
            <a:ext cx="10134600" cy="861774"/>
          </a:xfrm>
        </p:spPr>
        <p:txBody>
          <a:bodyPr/>
          <a:lstStyle/>
          <a:p>
            <a:pPr algn="ctr"/>
            <a:r>
              <a:rPr lang="hr-HR" sz="2800" dirty="0" smtClean="0">
                <a:solidFill>
                  <a:srgbClr val="FF0000"/>
                </a:solidFill>
                <a:latin typeface="Book Antiqua" pitchFamily="18" charset="0"/>
              </a:rPr>
              <a:t>NA NASTAVU SE TREBAJU UKLJUČITI SVA DJECA 1. -</a:t>
            </a:r>
            <a:r>
              <a:rPr lang="en-US" sz="28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hr-HR" sz="2800" dirty="0" smtClean="0">
                <a:solidFill>
                  <a:srgbClr val="FF0000"/>
                </a:solidFill>
                <a:latin typeface="Book Antiqua" pitchFamily="18" charset="0"/>
              </a:rPr>
              <a:t>4. R.</a:t>
            </a:r>
            <a:endParaRPr lang="hr-HR" sz="28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75740"/>
            <a:ext cx="10439399" cy="3724096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hr-HR" sz="3200" dirty="0" smtClean="0"/>
              <a:t>Prema uputama HZJZ  više nema epidemiološke opasnosti  zbog koje učenici s kroničnim bolestima </a:t>
            </a:r>
            <a:endParaRPr lang="en-US" sz="3200" dirty="0" smtClean="0"/>
          </a:p>
          <a:p>
            <a:pPr algn="ctr"/>
            <a:r>
              <a:rPr lang="hr-HR" sz="3200" dirty="0" smtClean="0"/>
              <a:t>ne bi bili uključeni u nastavu </a:t>
            </a:r>
            <a:endParaRPr lang="en-US" sz="3200" dirty="0" smtClean="0"/>
          </a:p>
          <a:p>
            <a:pPr algn="ctr"/>
            <a:r>
              <a:rPr lang="hr-HR" sz="3200" dirty="0" smtClean="0"/>
              <a:t>( kao št</a:t>
            </a:r>
            <a:r>
              <a:rPr lang="en-US" sz="3200" dirty="0" smtClean="0"/>
              <a:t>o</a:t>
            </a:r>
            <a:r>
              <a:rPr lang="hr-HR" sz="3200" dirty="0" smtClean="0"/>
              <a:t> je to bilo </a:t>
            </a:r>
            <a:r>
              <a:rPr lang="en-US" sz="3200" dirty="0" smtClean="0"/>
              <a:t>i</a:t>
            </a:r>
            <a:r>
              <a:rPr lang="hr-HR" sz="3200" dirty="0" smtClean="0"/>
              <a:t> prije epidemije ) 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NA NASTAVU SADA  NE DOLAZE SAMO UČENICI KOJI TRENUTNO IMAJU TEMPERATURU I RESPIRATORNE TEŠKOĆE</a:t>
            </a:r>
            <a:endParaRPr lang="hr-H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Book Antiqua" pitchFamily="18" charset="0"/>
              </a:rPr>
              <a:t/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>
                <a:latin typeface="Book Antiqua" pitchFamily="18" charset="0"/>
              </a:rPr>
              <a:t/>
            </a:r>
            <a:br>
              <a:rPr lang="en-US" sz="2800" dirty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en-US" sz="2800" dirty="0" smtClean="0">
                <a:latin typeface="Book Antiqua" pitchFamily="18" charset="0"/>
              </a:rPr>
              <a:t>  </a:t>
            </a:r>
            <a:endParaRPr lang="hr-HR" sz="2800" dirty="0">
              <a:latin typeface="Book Antiqu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1475740"/>
            <a:ext cx="11353799" cy="4431983"/>
          </a:xfrm>
        </p:spPr>
        <p:txBody>
          <a:bodyPr/>
          <a:lstStyle/>
          <a:p>
            <a:pPr algn="ctr"/>
            <a:r>
              <a:rPr lang="en-US" sz="3200" dirty="0">
                <a:latin typeface="Book Antiqua" pitchFamily="18" charset="0"/>
              </a:rPr>
              <a:t>PREDUVJET   SIGURNOSTI UČENIKA </a:t>
            </a:r>
            <a:br>
              <a:rPr lang="en-US" sz="3200" dirty="0">
                <a:latin typeface="Book Antiqua" pitchFamily="18" charset="0"/>
              </a:rPr>
            </a:br>
            <a:endParaRPr lang="en-US" sz="3200" dirty="0" smtClean="0">
              <a:latin typeface="Book Antiqua" pitchFamily="18" charset="0"/>
            </a:endParaRPr>
          </a:p>
          <a:p>
            <a:pPr algn="ctr"/>
            <a:r>
              <a:rPr lang="hr-HR" sz="3200" dirty="0">
                <a:latin typeface="Book Antiqua" pitchFamily="18" charset="0"/>
              </a:rPr>
              <a:t> JE</a:t>
            </a:r>
            <a:endParaRPr lang="en-US" sz="3200" dirty="0" smtClean="0">
              <a:latin typeface="Book Antiqua" pitchFamily="18" charset="0"/>
            </a:endParaRPr>
          </a:p>
          <a:p>
            <a:pPr algn="ctr"/>
            <a:endParaRPr lang="en-US" sz="3200" dirty="0">
              <a:latin typeface="Book Antiqua" pitchFamily="18" charset="0"/>
            </a:endParaRPr>
          </a:p>
          <a:p>
            <a:pPr algn="ctr"/>
            <a:r>
              <a:rPr lang="hr-HR" sz="3200" dirty="0" smtClean="0">
                <a:solidFill>
                  <a:srgbClr val="FF0000"/>
                </a:solidFill>
                <a:latin typeface="Book Antiqua" pitchFamily="18" charset="0"/>
              </a:rPr>
              <a:t>ODVAJANJE   </a:t>
            </a:r>
            <a:r>
              <a:rPr lang="hr-HR" sz="3200" dirty="0">
                <a:solidFill>
                  <a:srgbClr val="FF0000"/>
                </a:solidFill>
                <a:latin typeface="Book Antiqua" pitchFamily="18" charset="0"/>
              </a:rPr>
              <a:t>JEDNE   NASTAVNE   GRUPE  </a:t>
            </a:r>
            <a:r>
              <a:rPr lang="hr-HR" sz="3200" dirty="0" smtClean="0">
                <a:solidFill>
                  <a:srgbClr val="FF0000"/>
                </a:solidFill>
                <a:latin typeface="Book Antiqua" pitchFamily="18" charset="0"/>
              </a:rPr>
              <a:t>OD  </a:t>
            </a:r>
            <a:r>
              <a:rPr lang="hr-HR" sz="3200" dirty="0">
                <a:solidFill>
                  <a:srgbClr val="FF0000"/>
                </a:solidFill>
                <a:latin typeface="Book Antiqua" pitchFamily="18" charset="0"/>
              </a:rPr>
              <a:t>DRUGE  </a:t>
            </a:r>
            <a:endParaRPr lang="en-US" sz="32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endParaRPr lang="en-US" sz="3200" dirty="0">
              <a:latin typeface="Book Antiqua" pitchFamily="18" charset="0"/>
            </a:endParaRPr>
          </a:p>
          <a:p>
            <a:pPr algn="ctr"/>
            <a:r>
              <a:rPr lang="hr-HR" sz="3200" dirty="0">
                <a:latin typeface="Book Antiqua" pitchFamily="18" charset="0"/>
              </a:rPr>
              <a:t/>
            </a:r>
            <a:br>
              <a:rPr lang="hr-HR" sz="3200" dirty="0">
                <a:latin typeface="Book Antiqua" pitchFamily="18" charset="0"/>
              </a:rPr>
            </a:br>
            <a:r>
              <a:rPr lang="hr-HR" sz="3200" dirty="0">
                <a:latin typeface="Book Antiqua" pitchFamily="18" charset="0"/>
              </a:rPr>
              <a:t/>
            </a:r>
            <a:br>
              <a:rPr lang="hr-HR" sz="3200" dirty="0">
                <a:latin typeface="Book Antiqua" pitchFamily="18" charset="0"/>
              </a:rPr>
            </a:br>
            <a:endParaRPr lang="hr-HR" sz="3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7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591800" cy="55399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Book Antiqua" pitchFamily="18" charset="0"/>
              </a:rPr>
              <a:t>UDALJENOST  U  UČIONICI </a:t>
            </a:r>
            <a:endParaRPr lang="hr-HR" sz="36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7167" y="1475740"/>
            <a:ext cx="9757664" cy="418576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hr-HR" sz="2800" dirty="0" smtClean="0">
                <a:solidFill>
                  <a:srgbClr val="FF0000"/>
                </a:solidFill>
              </a:rPr>
              <a:t>20 nije konačni broj – ako prostorne mogućnosti učionice to dozvoljavaju 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1131334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11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22503"/>
            <a:ext cx="9829800" cy="43088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</a:rPr>
              <a:t>U SLUČAJU VEĆEG BROJA UČENIKA </a:t>
            </a:r>
            <a:endParaRPr lang="hr-HR" sz="28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286000"/>
            <a:ext cx="10365231" cy="2154436"/>
          </a:xfrm>
        </p:spPr>
        <p:txBody>
          <a:bodyPr/>
          <a:lstStyle/>
          <a:p>
            <a:pPr algn="ctr"/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hr-HR" sz="2800" dirty="0" smtClean="0">
                <a:latin typeface="Book Antiqua" pitchFamily="18" charset="0"/>
              </a:rPr>
              <a:t>treba </a:t>
            </a:r>
            <a:r>
              <a:rPr lang="hr-HR" sz="2800" dirty="0">
                <a:latin typeface="Book Antiqua" pitchFamily="18" charset="0"/>
              </a:rPr>
              <a:t>razmotriti </a:t>
            </a:r>
            <a:r>
              <a:rPr lang="hr-HR" sz="2800" dirty="0">
                <a:solidFill>
                  <a:srgbClr val="FF0000"/>
                </a:solidFill>
                <a:latin typeface="Book Antiqua" pitchFamily="18" charset="0"/>
              </a:rPr>
              <a:t>mogućnost </a:t>
            </a:r>
            <a:r>
              <a:rPr lang="hr-HR" sz="2800" dirty="0" smtClean="0">
                <a:solidFill>
                  <a:srgbClr val="FF0000"/>
                </a:solidFill>
                <a:latin typeface="Book Antiqua" pitchFamily="18" charset="0"/>
              </a:rPr>
              <a:t>rada </a:t>
            </a:r>
            <a:r>
              <a:rPr lang="hr-HR" sz="2800" dirty="0">
                <a:solidFill>
                  <a:srgbClr val="FF0000"/>
                </a:solidFill>
                <a:latin typeface="Book Antiqua" pitchFamily="18" charset="0"/>
              </a:rPr>
              <a:t>u </a:t>
            </a:r>
            <a:r>
              <a:rPr lang="en-US" sz="28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hr-HR" sz="2800" dirty="0" smtClean="0">
                <a:solidFill>
                  <a:srgbClr val="FF0000"/>
                </a:solidFill>
                <a:latin typeface="Book Antiqua" pitchFamily="18" charset="0"/>
              </a:rPr>
              <a:t>većoj </a:t>
            </a:r>
            <a:r>
              <a:rPr lang="hr-HR" sz="2800" dirty="0">
                <a:solidFill>
                  <a:srgbClr val="FF0000"/>
                </a:solidFill>
                <a:latin typeface="Book Antiqua" pitchFamily="18" charset="0"/>
              </a:rPr>
              <a:t>prostoriji </a:t>
            </a:r>
            <a:r>
              <a:rPr lang="en-US" sz="28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 algn="ctr"/>
            <a:endParaRPr lang="en-US" sz="2800" dirty="0">
              <a:latin typeface="Book Antiqua" pitchFamily="18" charset="0"/>
            </a:endParaRPr>
          </a:p>
          <a:p>
            <a:pPr algn="ctr"/>
            <a:r>
              <a:rPr lang="hr-HR" sz="2800" dirty="0" smtClean="0">
                <a:latin typeface="Book Antiqua" pitchFamily="18" charset="0"/>
              </a:rPr>
              <a:t>ili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hr-HR" sz="2800" dirty="0" smtClean="0">
                <a:latin typeface="Book Antiqua" pitchFamily="18" charset="0"/>
              </a:rPr>
              <a:t> </a:t>
            </a:r>
            <a:r>
              <a:rPr lang="hr-HR" sz="2800" dirty="0">
                <a:latin typeface="Book Antiqua" pitchFamily="18" charset="0"/>
              </a:rPr>
              <a:t>mogućnost </a:t>
            </a:r>
            <a:r>
              <a:rPr lang="hr-HR" sz="2800" dirty="0">
                <a:solidFill>
                  <a:srgbClr val="FF0000"/>
                </a:solidFill>
                <a:latin typeface="Book Antiqua" pitchFamily="18" charset="0"/>
              </a:rPr>
              <a:t>razdvajanja djece u dvije skupine </a:t>
            </a:r>
            <a:endParaRPr lang="en-US" sz="28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endParaRPr lang="en-US" sz="2800" dirty="0" smtClean="0">
              <a:latin typeface="Book Antiqua" pitchFamily="18" charset="0"/>
            </a:endParaRPr>
          </a:p>
          <a:p>
            <a:pPr algn="ctr"/>
            <a:r>
              <a:rPr lang="hr-HR" sz="2800" dirty="0" smtClean="0">
                <a:latin typeface="Book Antiqua" pitchFamily="18" charset="0"/>
              </a:rPr>
              <a:t>jer </a:t>
            </a:r>
            <a:r>
              <a:rPr lang="hr-HR" sz="2800" dirty="0">
                <a:latin typeface="Book Antiqua" pitchFamily="18" charset="0"/>
              </a:rPr>
              <a:t>je neophodno omogućiti uključivanje sve djece.</a:t>
            </a:r>
          </a:p>
        </p:txBody>
      </p:sp>
    </p:spTree>
    <p:extLst>
      <p:ext uri="{BB962C8B-B14F-4D97-AF65-F5344CB8AC3E}">
        <p14:creationId xmlns:p14="http://schemas.microsoft.com/office/powerpoint/2010/main" val="216163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2503"/>
            <a:ext cx="10744200" cy="723275"/>
          </a:xfrm>
        </p:spPr>
        <p:txBody>
          <a:bodyPr/>
          <a:lstStyle/>
          <a:p>
            <a:pPr algn="ctr"/>
            <a:r>
              <a:rPr lang="hr-HR" sz="2800" b="1" dirty="0" smtClean="0">
                <a:solidFill>
                  <a:srgbClr val="00B050"/>
                </a:solidFill>
                <a:latin typeface="Book Antiqua" pitchFamily="18" charset="0"/>
              </a:rPr>
              <a:t>ŠKOLSKE</a:t>
            </a:r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hr-HR" sz="2800" b="1" dirty="0" smtClean="0">
                <a:solidFill>
                  <a:srgbClr val="00B050"/>
                </a:solidFill>
                <a:latin typeface="Book Antiqua" pitchFamily="18" charset="0"/>
              </a:rPr>
              <a:t> KLUPE </a:t>
            </a:r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hr-HR" sz="2800" b="1" dirty="0" smtClean="0">
                <a:solidFill>
                  <a:srgbClr val="00B050"/>
                </a:solidFill>
                <a:latin typeface="Book Antiqua" pitchFamily="18" charset="0"/>
              </a:rPr>
              <a:t>I </a:t>
            </a:r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hr-HR" sz="2800" b="1" dirty="0" smtClean="0">
                <a:solidFill>
                  <a:srgbClr val="00B050"/>
                </a:solidFill>
                <a:latin typeface="Book Antiqua" pitchFamily="18" charset="0"/>
              </a:rPr>
              <a:t>STOLOVI</a:t>
            </a:r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hr-HR" sz="2800" b="1" dirty="0" smtClean="0">
                <a:solidFill>
                  <a:srgbClr val="00B050"/>
                </a:solidFill>
                <a:latin typeface="Book Antiqua" pitchFamily="18" charset="0"/>
              </a:rPr>
              <a:t> ZA</a:t>
            </a:r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hr-HR" sz="2800" b="1" dirty="0" smtClean="0">
                <a:solidFill>
                  <a:srgbClr val="00B050"/>
                </a:solidFill>
                <a:latin typeface="Book Antiqua" pitchFamily="18" charset="0"/>
              </a:rPr>
              <a:t> JELO </a:t>
            </a:r>
            <a:r>
              <a:rPr lang="en-US" sz="2800" b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hr-HR" sz="2800" b="1" dirty="0" smtClean="0">
                <a:solidFill>
                  <a:srgbClr val="00B050"/>
                </a:solidFill>
                <a:latin typeface="Book Antiqua" pitchFamily="18" charset="0"/>
              </a:rPr>
              <a:t>RAZMIČU SE </a:t>
            </a:r>
            <a:r>
              <a:rPr lang="en-US" sz="2000" dirty="0">
                <a:latin typeface="Book Antiqua" pitchFamily="18" charset="0"/>
              </a:rPr>
              <a:t/>
            </a:r>
            <a:br>
              <a:rPr lang="en-US" sz="2000" dirty="0">
                <a:latin typeface="Book Antiqua" pitchFamily="18" charset="0"/>
              </a:rPr>
            </a:b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76400"/>
            <a:ext cx="11430000" cy="2585323"/>
          </a:xfrm>
        </p:spPr>
        <p:txBody>
          <a:bodyPr/>
          <a:lstStyle/>
          <a:p>
            <a:pPr algn="ctr"/>
            <a:r>
              <a:rPr lang="hr-HR" sz="2800" dirty="0" smtClean="0">
                <a:latin typeface="Book Antiqua" pitchFamily="18" charset="0"/>
              </a:rPr>
              <a:t>tako </a:t>
            </a:r>
            <a:r>
              <a:rPr lang="hr-HR" sz="2800" dirty="0">
                <a:latin typeface="Book Antiqua" pitchFamily="18" charset="0"/>
              </a:rPr>
              <a:t>da djeca sjede na što većoj udaljenosti u prostoriji </a:t>
            </a:r>
            <a:endParaRPr lang="en-US" sz="2800" dirty="0" smtClean="0">
              <a:latin typeface="Book Antiqua" pitchFamily="18" charset="0"/>
            </a:endParaRPr>
          </a:p>
          <a:p>
            <a:pPr algn="ctr"/>
            <a:r>
              <a:rPr lang="hr-HR" sz="2800" dirty="0" smtClean="0">
                <a:latin typeface="Book Antiqua" pitchFamily="18" charset="0"/>
              </a:rPr>
              <a:t>(</a:t>
            </a:r>
            <a:r>
              <a:rPr lang="hr-HR" sz="2800" dirty="0">
                <a:latin typeface="Book Antiqua" pitchFamily="18" charset="0"/>
              </a:rPr>
              <a:t>po mogućnosti razmak od približno 1,5 metra), </a:t>
            </a:r>
            <a:endParaRPr lang="en-US" sz="2800" dirty="0">
              <a:latin typeface="Book Antiqua" pitchFamily="18" charset="0"/>
            </a:endParaRPr>
          </a:p>
          <a:p>
            <a:pPr algn="ctr"/>
            <a:endParaRPr lang="en-US" sz="2800" dirty="0" smtClean="0">
              <a:latin typeface="Book Antiqua" pitchFamily="18" charset="0"/>
            </a:endParaRPr>
          </a:p>
          <a:p>
            <a:pPr algn="ctr"/>
            <a:r>
              <a:rPr lang="hr-HR" sz="2800" dirty="0" smtClean="0">
                <a:latin typeface="Book Antiqua" pitchFamily="18" charset="0"/>
              </a:rPr>
              <a:t>ali </a:t>
            </a:r>
            <a:endParaRPr lang="en-US" sz="2800" dirty="0" smtClean="0">
              <a:latin typeface="Book Antiqua" pitchFamily="18" charset="0"/>
            </a:endParaRPr>
          </a:p>
          <a:p>
            <a:pPr algn="ctr"/>
            <a:endParaRPr lang="en-US" sz="2800" dirty="0" smtClean="0">
              <a:latin typeface="Book Antiqua" pitchFamily="18" charset="0"/>
            </a:endParaRPr>
          </a:p>
          <a:p>
            <a:pPr algn="ctr"/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hr-HR" sz="2800" dirty="0" smtClean="0">
                <a:latin typeface="Book Antiqua" pitchFamily="18" charset="0"/>
              </a:rPr>
              <a:t> </a:t>
            </a:r>
            <a:r>
              <a:rPr lang="hr-HR" sz="2800" dirty="0">
                <a:latin typeface="Book Antiqua" pitchFamily="18" charset="0"/>
              </a:rPr>
              <a:t>tako da sva djeca budu uključena u odgojno-obrazovni proces.</a:t>
            </a:r>
          </a:p>
        </p:txBody>
      </p:sp>
    </p:spTree>
    <p:extLst>
      <p:ext uri="{BB962C8B-B14F-4D97-AF65-F5344CB8AC3E}">
        <p14:creationId xmlns:p14="http://schemas.microsoft.com/office/powerpoint/2010/main" val="142449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1055</Words>
  <Application>Microsoft Office PowerPoint</Application>
  <PresentationFormat>Široki zaslon</PresentationFormat>
  <Paragraphs>231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6" baseType="lpstr">
      <vt:lpstr>Aharoni</vt:lpstr>
      <vt:lpstr>Arial</vt:lpstr>
      <vt:lpstr>Book Antiqua</vt:lpstr>
      <vt:lpstr>Calibri</vt:lpstr>
      <vt:lpstr>Garamond</vt:lpstr>
      <vt:lpstr>Impact</vt:lpstr>
      <vt:lpstr>Office Theme</vt:lpstr>
      <vt:lpstr>POVRATAK U ŠKOLU </vt:lpstr>
      <vt:lpstr>OVA PREZENTACIJA NASTALA NA TEMELJU PREPORUKA  MZO  I WEBINARA  HZJZ    </vt:lpstr>
      <vt:lpstr>  ORGANIZACIJA  NASTAVE  U  MJEŠOVITOM  MODELU</vt:lpstr>
      <vt:lpstr>PREMA UPUTAMA   I  PREPORUKAMA </vt:lpstr>
      <vt:lpstr>NA NASTAVU SE TREBAJU UKLJUČITI SVA DJECA 1. - 4. R.</vt:lpstr>
      <vt:lpstr>      </vt:lpstr>
      <vt:lpstr>UDALJENOST  U  UČIONICI </vt:lpstr>
      <vt:lpstr>U SLUČAJU VEĆEG BROJA UČENIKA </vt:lpstr>
      <vt:lpstr>ŠKOLSKE  KLUPE  I  STOLOVI  ZA  JELO  RAZMIČU SE  </vt:lpstr>
      <vt:lpstr>PREHRANA</vt:lpstr>
      <vt:lpstr>ORGANIZACIJA NASTAVE U ŠKOLI </vt:lpstr>
      <vt:lpstr>PRAVILA   ZA   UČENIKE </vt:lpstr>
      <vt:lpstr>FIZIČKA DISTANCA  OD 1,5 M </vt:lpstr>
      <vt:lpstr>HIGIJENA RUKU.  </vt:lpstr>
      <vt:lpstr> ZA SUŠENJE RUKU  NEOPHODNO JE KORISTITI  </vt:lpstr>
      <vt:lpstr>PRI KAŠLJANJU I KIHANJU TREBA:   </vt:lpstr>
      <vt:lpstr>NOŠENJE MASKE I RUKAVICA </vt:lpstr>
      <vt:lpstr>ZA LIJEPOG VREMENA PREPORUČUJE SE  NASTAVA NA  OTVORENOM  PROSTORU</vt:lpstr>
      <vt:lpstr>OPTEREĆENJE UČENIKA I UČITELJA </vt:lpstr>
      <vt:lpstr>PREPORUČENO VRIJEME TRAJANJA NASTAVE </vt:lpstr>
      <vt:lpstr>ŠKOLA JE DUŽNA </vt:lpstr>
      <vt:lpstr>PREMA PREPORUKAMA  HZJZ </vt:lpstr>
      <vt:lpstr>                            RODITELJI  NE  SMIJU </vt:lpstr>
      <vt:lpstr> </vt:lpstr>
      <vt:lpstr>RODITELJ IMA OBVEZU </vt:lpstr>
      <vt:lpstr> </vt:lpstr>
      <vt:lpstr>ZA SURADNJU I SVA PITANJA  STOJE  VAM NA RASPOLAGANJU ….</vt:lpstr>
      <vt:lpstr>HVALA  ŠTO  SLUŠATE PREPORUKE  HZJZ  I  TAKO ČUVATE ZDRAVLJE  SVIH NAS</vt:lpstr>
      <vt:lpstr>USPJET  ĆEMO  ZAJEDNO !!!  AKO  OSTANEMO ODGOVORNI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Edita Bosnar</dc:creator>
  <cp:lastModifiedBy>Korisnik</cp:lastModifiedBy>
  <cp:revision>59</cp:revision>
  <dcterms:created xsi:type="dcterms:W3CDTF">2020-05-04T14:45:16Z</dcterms:created>
  <dcterms:modified xsi:type="dcterms:W3CDTF">2020-05-21T11:56:41Z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2020-05-04T00:00:00Z</vt:filetime>
  </property>
</Properties>
</file>